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321" r:id="rId3"/>
    <p:sldId id="324" r:id="rId4"/>
    <p:sldId id="325" r:id="rId5"/>
    <p:sldId id="326" r:id="rId6"/>
    <p:sldId id="327" r:id="rId7"/>
    <p:sldId id="328" r:id="rId8"/>
    <p:sldId id="341" r:id="rId9"/>
    <p:sldId id="330" r:id="rId10"/>
    <p:sldId id="334" r:id="rId11"/>
    <p:sldId id="333" r:id="rId12"/>
    <p:sldId id="332" r:id="rId13"/>
    <p:sldId id="335" r:id="rId14"/>
    <p:sldId id="307" r:id="rId15"/>
    <p:sldId id="336" r:id="rId16"/>
    <p:sldId id="344" r:id="rId17"/>
    <p:sldId id="308" r:id="rId18"/>
    <p:sldId id="337" r:id="rId19"/>
    <p:sldId id="338" r:id="rId20"/>
    <p:sldId id="301" r:id="rId21"/>
    <p:sldId id="303" r:id="rId22"/>
    <p:sldId id="302" r:id="rId23"/>
    <p:sldId id="339" r:id="rId24"/>
    <p:sldId id="270" r:id="rId25"/>
    <p:sldId id="306" r:id="rId26"/>
    <p:sldId id="340" r:id="rId27"/>
    <p:sldId id="268" r:id="rId28"/>
    <p:sldId id="343" r:id="rId29"/>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F8F8F8"/>
    <a:srgbClr val="EAEAEA"/>
    <a:srgbClr val="DDDDDD"/>
    <a:srgbClr val="EDBA36"/>
    <a:srgbClr val="FFCC00"/>
    <a:srgbClr val="FFDB6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3" autoAdjust="0"/>
    <p:restoredTop sz="81434" autoAdjust="0"/>
  </p:normalViewPr>
  <p:slideViewPr>
    <p:cSldViewPr>
      <p:cViewPr varScale="1">
        <p:scale>
          <a:sx n="94" d="100"/>
          <a:sy n="94" d="100"/>
        </p:scale>
        <p:origin x="211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B088B404-76E1-473A-8A39-21B926A176A5}" type="datetimeFigureOut">
              <a:rPr lang="de-DE"/>
              <a:pPr>
                <a:defRPr/>
              </a:pPr>
              <a:t>15.09.2022</a:t>
            </a:fld>
            <a:endParaRPr lang="de-DE" dirty="0"/>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de-DE"/>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467EF-0D00-4217-B3E6-0D5151F34ABC}"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433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434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8370BB-0809-44EE-A0FA-30EFF58AE2D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a:ln/>
        </p:spPr>
      </p:sp>
      <p:sp>
        <p:nvSpPr>
          <p:cNvPr id="71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de-DE" altLang="de-DE">
                <a:latin typeface="Arial" panose="020B0604020202020204" pitchFamily="34" charset="0"/>
                <a:cs typeface="Arial" panose="020B0604020202020204" pitchFamily="34" charset="0"/>
                <a:sym typeface="Wingdings" panose="05000000000000000000" pitchFamily="2" charset="2"/>
              </a:rPr>
              <a:t>In diesen Feldern erhalten Sie zu einigen Folien Erläuterungen und ergänzende Hinweise nur für Ihre Verwendung. </a:t>
            </a:r>
          </a:p>
          <a:p>
            <a:pPr eaLnBrk="1" hangingPunct="1">
              <a:spcBef>
                <a:spcPct val="0"/>
              </a:spcBef>
            </a:pPr>
            <a:r>
              <a:rPr lang="de-DE" altLang="de-DE">
                <a:latin typeface="Arial" panose="020B0604020202020204" pitchFamily="34" charset="0"/>
                <a:cs typeface="Arial" panose="020B0604020202020204" pitchFamily="34" charset="0"/>
                <a:sym typeface="Wingdings" panose="05000000000000000000" pitchFamily="2" charset="2"/>
              </a:rPr>
              <a:t>Sie können auf diese Informationen z. B. zurückgreifen, falls es während der Präsentation oder Anschluss daran zu vertiefenden Rückfragen kommt.</a:t>
            </a:r>
          </a:p>
        </p:txBody>
      </p:sp>
      <p:sp>
        <p:nvSpPr>
          <p:cNvPr id="71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7740A-01CB-497C-B174-354A72B4D1BF}" type="slidenum">
              <a:rPr lang="de-DE" altLang="de-DE"/>
              <a:pPr>
                <a:spcBef>
                  <a:spcPct val="0"/>
                </a:spcBef>
              </a:pPr>
              <a:t>1</a:t>
            </a:fld>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Auf diesem Schaubild und auf den Schaubildern der nächsten beiden Folien lässt sich erkennen, an welchen Schulformen die jeweiligen Bildungsgänge angeboten werden. Genauere Informationen zu den Schulformen der Sekundarstufe folgen im Anschluss. </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682AB5-912F-4CDA-84C0-9E7767849210}" type="slidenum">
              <a:rPr lang="de-DE" altLang="de-DE"/>
              <a:pPr>
                <a:spcBef>
                  <a:spcPct val="0"/>
                </a:spcBef>
              </a:pPr>
              <a:t>10</a:t>
            </a:fld>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a:solidFill>
                <a:srgbClr val="FF0000"/>
              </a:solidFill>
              <a:ea typeface="MS PGothic" panose="020B0600070205080204" pitchFamily="34" charset="-128"/>
            </a:endParaRPr>
          </a:p>
        </p:txBody>
      </p:sp>
      <p:sp>
        <p:nvSpPr>
          <p:cNvPr id="2765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8692A6-F91C-479C-8D01-3EC326B20167}" type="slidenum">
              <a:rPr lang="de-DE" altLang="de-DE"/>
              <a:pPr>
                <a:spcBef>
                  <a:spcPct val="0"/>
                </a:spcBef>
              </a:pPr>
              <a:t>11</a:t>
            </a:fld>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zur Frage der Möglichkeit eines Abschlusses am Ende der Sekundarstufe I. Hierzu kann die Information gegeben werden, dass der Abschluss dieses Bildungsganges (das Abitur) zwar erst am Ende der Sekundarstufe II vergeben wird, in der Mittelstufe aber bei entsprechenden Leistungen Gleichstellungen möglich sind. Gemäß § 39 der VOBGM* kann am Ende der Jahrgangsstufe 9 eine Gleichstellung mit dem Hauptschulabschluss zuerkannt werden (das gilt auch für Schülerinnen und Schüler, die den Realschulbildungsgang besuchen). Am Ende der Jahrgangsstufe 10 kann für Schülerinnen und Schüler, die den gymnasialen Bildungsgang besuchen, die Gleichstellung mit dem Realschulabschluss zuerkannt werden.</a:t>
            </a:r>
          </a:p>
          <a:p>
            <a:pPr defTabSz="457200"/>
            <a:r>
              <a:rPr lang="de-DE" altLang="de-DE" sz="900" dirty="0">
                <a:latin typeface="Arial" panose="020B0604020202020204" pitchFamily="34" charset="0"/>
                <a:ea typeface="MS PGothic" panose="020B0600070205080204" pitchFamily="34" charset="-128"/>
                <a:cs typeface="Arial" panose="020B0604020202020204" pitchFamily="34" charset="0"/>
              </a:rPr>
              <a:t>(*Verordnung zur Ausgestaltung der Bildungsgänge und Schulformen der Grundstufe (Primarstufe) und der Mittelstufe (Sekundarstufe I) und der Abschlussprüfungen in der Mittelstufe (VOBGM))</a:t>
            </a:r>
          </a:p>
        </p:txBody>
      </p:sp>
      <p:sp>
        <p:nvSpPr>
          <p:cNvPr id="297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A26B83A-0D1E-4F8B-A727-A93C1DD8FA76}" type="slidenum">
              <a:rPr lang="de-DE" altLang="de-DE"/>
              <a:pPr>
                <a:spcBef>
                  <a:spcPct val="0"/>
                </a:spcBef>
              </a:pPr>
              <a:t>12</a:t>
            </a:fld>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317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D2E19F0-7B65-4E25-93F9-61909D554DA5}" type="slidenum">
              <a:rPr lang="de-DE" altLang="de-DE"/>
              <a:pPr>
                <a:spcBef>
                  <a:spcPct val="0"/>
                </a:spcBef>
              </a:pPr>
              <a:t>13</a:t>
            </a:fld>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Dieses Schaubild bietet eine Gesamtübersicht über alle Schulformen der Sekundarstufe I.</a:t>
            </a:r>
          </a:p>
          <a:p>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 den Schulformen im gymnasialen Bildungsgang, weil die Sekundarstufe I nicht mit einem Abschluss endet. Dazu sollte dann die Information gegeben werden, dass der gymnasiale Bildungsgang auf 8 bzw. 9 Jahre im Anschluss an die Grundschulzeit ausgelegt ist, also</a:t>
            </a:r>
            <a:r>
              <a:rPr lang="de-DE" sz="1200" kern="1200" baseline="0" dirty="0">
                <a:solidFill>
                  <a:schemeClr val="tx1"/>
                </a:solidFill>
                <a:effectLst/>
                <a:latin typeface="Times New Roman" pitchFamily="18" charset="0"/>
                <a:ea typeface="+mn-ea"/>
                <a:cs typeface="+mn-cs"/>
              </a:rPr>
              <a:t> dass d</a:t>
            </a:r>
            <a:r>
              <a:rPr lang="de-DE" sz="1200" kern="1200" dirty="0">
                <a:solidFill>
                  <a:schemeClr val="tx1"/>
                </a:solidFill>
                <a:effectLst/>
                <a:latin typeface="Times New Roman" pitchFamily="18" charset="0"/>
                <a:ea typeface="+mn-ea"/>
                <a:cs typeface="+mn-cs"/>
              </a:rPr>
              <a:t>ie Mittelstufe (Sekundarstufe I) des gymnasialen Bildungsgangs 5-jährig (G8), 6-jährig (G9) oder </a:t>
            </a:r>
            <a:r>
              <a:rPr lang="de-DE" sz="1200" kern="1200" baseline="0" dirty="0">
                <a:solidFill>
                  <a:schemeClr val="tx1"/>
                </a:solidFill>
                <a:effectLst/>
                <a:latin typeface="Times New Roman" pitchFamily="18" charset="0"/>
                <a:ea typeface="+mn-ea"/>
                <a:cs typeface="+mn-cs"/>
              </a:rPr>
              <a:t>auch </a:t>
            </a:r>
            <a:r>
              <a:rPr lang="de-DE" sz="1200" kern="1200" dirty="0">
                <a:solidFill>
                  <a:schemeClr val="tx1"/>
                </a:solidFill>
                <a:effectLst/>
                <a:latin typeface="Times New Roman" pitchFamily="18" charset="0"/>
                <a:ea typeface="+mn-ea"/>
                <a:cs typeface="+mn-cs"/>
              </a:rPr>
              <a:t>parallel 5-jährig und 6-jährig organisiert werden kann (</a:t>
            </a:r>
            <a:r>
              <a:rPr lang="de-DE" sz="1200" kern="1200" dirty="0" err="1">
                <a:solidFill>
                  <a:schemeClr val="tx1"/>
                </a:solidFill>
                <a:effectLst/>
                <a:latin typeface="Times New Roman" pitchFamily="18" charset="0"/>
                <a:ea typeface="+mn-ea"/>
                <a:cs typeface="+mn-cs"/>
              </a:rPr>
              <a:t>HSchG</a:t>
            </a:r>
            <a:r>
              <a:rPr lang="de-DE" sz="1200" kern="1200" dirty="0">
                <a:solidFill>
                  <a:schemeClr val="tx1"/>
                </a:solidFill>
                <a:effectLst/>
                <a:latin typeface="Times New Roman" pitchFamily="18" charset="0"/>
                <a:ea typeface="+mn-ea"/>
                <a:cs typeface="+mn-cs"/>
              </a:rPr>
              <a:t> § 24 Abs. 2</a:t>
            </a:r>
            <a:r>
              <a:rPr lang="de-DE" sz="1200" kern="1200">
                <a:solidFill>
                  <a:schemeClr val="tx1"/>
                </a:solidFill>
                <a:effectLst/>
                <a:latin typeface="Times New Roman" pitchFamily="18" charset="0"/>
                <a:ea typeface="+mn-ea"/>
                <a:cs typeface="+mn-cs"/>
              </a:rPr>
              <a:t>)</a:t>
            </a:r>
            <a:r>
              <a:rPr lang="de-DE" sz="1200" kern="1200" baseline="0">
                <a:solidFill>
                  <a:schemeClr val="tx1"/>
                </a:solidFill>
                <a:effectLst/>
                <a:latin typeface="Times New Roman" pitchFamily="18" charset="0"/>
                <a:ea typeface="+mn-ea"/>
                <a:cs typeface="+mn-cs"/>
              </a:rPr>
              <a:t> – </a:t>
            </a:r>
            <a:r>
              <a:rPr lang="de-DE" altLang="de-DE">
                <a:latin typeface="Arial" panose="020B0604020202020204" pitchFamily="34" charset="0"/>
                <a:ea typeface="MS PGothic" panose="020B0600070205080204" pitchFamily="34" charset="-128"/>
                <a:cs typeface="Arial" panose="020B0604020202020204" pitchFamily="34" charset="0"/>
              </a:rPr>
              <a:t>mit </a:t>
            </a:r>
            <a:r>
              <a:rPr lang="de-DE" altLang="de-DE" dirty="0">
                <a:latin typeface="Arial" panose="020B0604020202020204" pitchFamily="34" charset="0"/>
                <a:ea typeface="MS PGothic" panose="020B0600070205080204" pitchFamily="34" charset="-128"/>
                <a:cs typeface="Arial" panose="020B0604020202020204" pitchFamily="34" charset="0"/>
              </a:rPr>
              <a:t>der Zielausrichtung des Erwerbs der allgemeinen Hochschulreife (Abitur) am Ende der Sekundarstufe II.</a:t>
            </a:r>
            <a:r>
              <a:rPr lang="de-DE" sz="1200" kern="1200" dirty="0">
                <a:solidFill>
                  <a:schemeClr val="tx1"/>
                </a:solidFill>
                <a:effectLst/>
                <a:latin typeface="Times New Roman" pitchFamily="18" charset="0"/>
                <a:ea typeface="+mn-ea"/>
                <a:cs typeface="+mn-cs"/>
              </a:rPr>
              <a:t> </a:t>
            </a:r>
          </a:p>
          <a:p>
            <a:r>
              <a:rPr lang="de-DE" sz="1200" kern="1200" dirty="0">
                <a:solidFill>
                  <a:schemeClr val="tx1"/>
                </a:solidFill>
                <a:effectLst/>
                <a:latin typeface="Times New Roman" pitchFamily="18" charset="0"/>
                <a:ea typeface="+mn-ea"/>
                <a:cs typeface="+mn-cs"/>
              </a:rPr>
              <a:t> </a:t>
            </a:r>
          </a:p>
          <a:p>
            <a:pPr defTabSz="457200"/>
            <a:endParaRPr lang="de-DE" altLang="de-DE" dirty="0">
              <a:latin typeface="Arial" panose="020B0604020202020204" pitchFamily="34" charset="0"/>
              <a:ea typeface="MS PGothic" panose="020B0600070205080204" pitchFamily="34" charset="-128"/>
              <a:cs typeface="Arial" panose="020B0604020202020204" pitchFamily="34" charset="0"/>
            </a:endParaRP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Zu Fragen nach den Gleichstellungen mit dem Hauptschulabschluss und dem Mittleren Abschluss am Ende der Sekundarstufe I am Gymnasium kann der Kommentar zu Folie 12 verwendet werden.</a:t>
            </a:r>
          </a:p>
        </p:txBody>
      </p:sp>
      <p:sp>
        <p:nvSpPr>
          <p:cNvPr id="337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0C86D05-3E9C-4C76-9ED7-F177A525AC49}" type="slidenum">
              <a:rPr lang="de-DE" altLang="de-DE"/>
              <a:pPr>
                <a:spcBef>
                  <a:spcPct val="0"/>
                </a:spcBef>
              </a:pPr>
              <a:t>14</a:t>
            </a:fld>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Fachnote Englisch erforderlich.</a:t>
            </a:r>
          </a:p>
        </p:txBody>
      </p:sp>
      <p:sp>
        <p:nvSpPr>
          <p:cNvPr id="358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CE996-B349-477B-979B-9B4AC69F176D}" type="slidenum">
              <a:rPr lang="de-DE" altLang="de-DE"/>
              <a:pPr>
                <a:spcBef>
                  <a:spcPct val="0"/>
                </a:spcBef>
              </a:pPr>
              <a:t>15</a:t>
            </a:fld>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378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78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C2FFFC-A117-4664-A354-EAAF051485FA}" type="slidenum">
              <a:rPr lang="de-DE" altLang="de-DE"/>
              <a:pPr>
                <a:spcBef>
                  <a:spcPct val="0"/>
                </a:spcBef>
              </a:pPr>
              <a:t>16</a:t>
            </a:fld>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An einer verbundenen Haupt- und Realschule kann sowohl der Mittlere Abschluss als auch der Hauptschulabschluss erworben werden. Zwar müssen die Fächer Deutsch, Mathematik und erste Fremdsprache ab der Jahrgangsstufe 7 schulzweigbezogen erteilt werden. Es ist aber möglich, dass die anderen Fächer, in der Jahrgangsstufe 7 auch das Fach Mathematik, teilweise, mit Zustimmung des Staatlichen Schulamtes auch insgesamt, schulzweigübergreifend unterrichtet werden können. Die Entscheidung trifft die Gesamtkonferenz. Die im schulzweigübergreifenden Unterricht erbrachten Leistungen sind den Anforderungen des Schulzweigs entsprechend zu bewerten, dem die Schülerin oder der Schüler angehört. </a:t>
            </a:r>
          </a:p>
        </p:txBody>
      </p:sp>
      <p:sp>
        <p:nvSpPr>
          <p:cNvPr id="3994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398512-950B-48D4-9A84-AAF7A082A05A}" type="slidenum">
              <a:rPr lang="de-DE" altLang="de-DE"/>
              <a:pPr>
                <a:spcBef>
                  <a:spcPct val="0"/>
                </a:spcBef>
              </a:pPr>
              <a:t>17</a:t>
            </a:fld>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Über diese Schulform sollte nur in den Schulamtsbezirken informiert werden, in denen sie tatsächlich angeboten wird.</a:t>
            </a:r>
          </a:p>
        </p:txBody>
      </p:sp>
      <p:sp>
        <p:nvSpPr>
          <p:cNvPr id="4198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9E5FE9D-9E6F-4580-91EA-D0416C59C713}" type="slidenum">
              <a:rPr lang="de-DE" altLang="de-DE">
                <a:solidFill>
                  <a:srgbClr val="000000"/>
                </a:solidFill>
              </a:rPr>
              <a:pPr>
                <a:spcBef>
                  <a:spcPct val="0"/>
                </a:spcBef>
              </a:pPr>
              <a:t>18</a:t>
            </a:fld>
            <a:endParaRPr lang="de-DE" altLang="de-DE">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de-DE" altLang="de-DE" dirty="0">
                <a:latin typeface="Arial" panose="020B0604020202020204" pitchFamily="34" charset="0"/>
                <a:cs typeface="Arial" panose="020B0604020202020204" pitchFamily="34" charset="0"/>
              </a:rPr>
              <a:t>Ein direkter Wechsel in die gymnasiale Oberstufe ist unter folgenden Voraussetzungen möglich:</a:t>
            </a:r>
          </a:p>
          <a:p>
            <a:pPr>
              <a:defRPr/>
            </a:pPr>
            <a:endParaRPr lang="de-DE" altLang="de-DE"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Wenn der qualifizierende Realschulabschluss zuerkannt wird (d.h. die aus den Endnoten </a:t>
            </a:r>
            <a:r>
              <a:rPr lang="de-DE" altLang="de-DE" dirty="0" smtClean="0">
                <a:latin typeface="Arial" panose="020B0604020202020204" pitchFamily="34" charset="0"/>
                <a:cs typeface="Arial" panose="020B0604020202020204" pitchFamily="34" charset="0"/>
              </a:rPr>
              <a:t>(§</a:t>
            </a:r>
            <a:r>
              <a:rPr lang="de-DE" altLang="de-DE" dirty="0">
                <a:latin typeface="Arial" panose="020B0604020202020204" pitchFamily="34" charset="0"/>
                <a:cs typeface="Arial" panose="020B0604020202020204" pitchFamily="34" charset="0"/>
              </a:rPr>
              <a:t> 61 Abs. 2 und 3</a:t>
            </a:r>
            <a:r>
              <a:rPr lang="de-DE" altLang="de-DE" dirty="0" smtClean="0">
                <a:latin typeface="Arial" panose="020B0604020202020204" pitchFamily="34" charset="0"/>
                <a:cs typeface="Arial" panose="020B0604020202020204" pitchFamily="34" charset="0"/>
              </a:rPr>
              <a:t>) Hessisches Schulgesetz) </a:t>
            </a:r>
            <a:r>
              <a:rPr lang="de-DE" altLang="de-DE" dirty="0">
                <a:latin typeface="Arial" panose="020B0604020202020204" pitchFamily="34" charset="0"/>
                <a:cs typeface="Arial" panose="020B0604020202020204" pitchFamily="34" charset="0"/>
              </a:rPr>
              <a:t>berechnete Durchschnittsnote in den Fächern Deutsch, Mathematik und erste Fremdsprache sowie in den übrigen Fächern gleichfalls jeweils besser als befriedigend (&lt; 3,0) ist) und</a:t>
            </a: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die Lernentwicklung, der Leistungsstand und die Arbeitshaltung der Schülerin oder des Schülers eine erfolgreiche Teilnahme am Unterricht in der gymnasialen Oberstufe oder dem beruflichen Gymnasium erwarten lässt.</a:t>
            </a:r>
          </a:p>
          <a:p>
            <a:pPr>
              <a:defRPr/>
            </a:pPr>
            <a:endParaRPr lang="de-DE" altLang="de-DE" dirty="0">
              <a:latin typeface="Arial" panose="020B0604020202020204" pitchFamily="34" charset="0"/>
              <a:cs typeface="Arial" panose="020B0604020202020204" pitchFamily="34" charset="0"/>
            </a:endParaRPr>
          </a:p>
          <a:p>
            <a:pPr>
              <a:defRPr/>
            </a:pPr>
            <a:r>
              <a:rPr lang="de-DE" altLang="de-DE" dirty="0">
                <a:latin typeface="Arial" panose="020B0604020202020204" pitchFamily="34" charset="0"/>
                <a:cs typeface="Arial" panose="020B0604020202020204" pitchFamily="34" charset="0"/>
              </a:rPr>
              <a:t>Die Gesamtleistung errechnet sich aus dem Durchschnitt der Endnoten aller in der Abschlussklasse unterrichteten Fächer und Lernbereiche einschließlich der Kurse des Wahlpflichtunterrichts, wobei die Prüfungsfächer zweifach gewichtet werden.</a:t>
            </a:r>
          </a:p>
        </p:txBody>
      </p:sp>
      <p:sp>
        <p:nvSpPr>
          <p:cNvPr id="440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C2BD04-06AE-4C7B-9656-30DD3594267B}" type="slidenum">
              <a:rPr lang="de-DE" altLang="de-DE">
                <a:solidFill>
                  <a:srgbClr val="000000"/>
                </a:solidFill>
              </a:rPr>
              <a:pPr>
                <a:spcBef>
                  <a:spcPct val="0"/>
                </a:spcBef>
              </a:pPr>
              <a:t>19</a:t>
            </a:fld>
            <a:endParaRPr lang="de-DE" altLang="de-DE">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85D248-CE7A-40EA-8A7D-5D22630E2CC6}" type="slidenum">
              <a:rPr lang="de-DE" altLang="de-DE"/>
              <a:pPr>
                <a:spcBef>
                  <a:spcPct val="0"/>
                </a:spcBef>
              </a:pPr>
              <a:t>2</a:t>
            </a:fld>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Rückfragen sind denkbar zu dem in der Folie erwähnten Auftrag des Gymnasiums, auch eine praxisbezogene Grundbildung zu vermitteln und zur Arbeits- und Wirtschaftswelt hinzuführen.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Hierzu kann darauf verwiesen werden, dass dies in § 28 der Verordnung zur Ausgestaltung der Bildungsgänge und Schulformen der Grundstufe (Primarstufe) und der Mittelstufe (Sekundarstufe I) und der Abschlussprüfungen in der Mittelstufe (VOBGM) so geregelt ist.</a:t>
            </a:r>
          </a:p>
        </p:txBody>
      </p:sp>
      <p:sp>
        <p:nvSpPr>
          <p:cNvPr id="4608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D68059-FA9F-440B-9953-94C9CC8F5B21}" type="slidenum">
              <a:rPr lang="de-DE" altLang="de-DE">
                <a:solidFill>
                  <a:srgbClr val="000000"/>
                </a:solidFill>
              </a:rPr>
              <a:pPr>
                <a:spcBef>
                  <a:spcPct val="0"/>
                </a:spcBef>
              </a:pPr>
              <a:t>20</a:t>
            </a:fld>
            <a:endParaRPr lang="de-DE" altLang="de-DE">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„bildungsgangbezogener Unterricht“ bedeutet: Unterricht in drei Schulzweigen: Hauptschulzweig, Realschulzweig, Gymnasialzweig.</a:t>
            </a:r>
          </a:p>
        </p:txBody>
      </p:sp>
      <p:sp>
        <p:nvSpPr>
          <p:cNvPr id="4813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B5C816-A52E-48F6-B5EF-4738E0AE30F1}" type="slidenum">
              <a:rPr lang="de-DE" altLang="de-DE">
                <a:solidFill>
                  <a:srgbClr val="000000"/>
                </a:solidFill>
              </a:rPr>
              <a:pPr>
                <a:spcBef>
                  <a:spcPct val="0"/>
                </a:spcBef>
              </a:pPr>
              <a:t>21</a:t>
            </a:fld>
            <a:endParaRPr lang="de-DE" altLang="de-DE">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b="1">
              <a:solidFill>
                <a:srgbClr val="FF0000"/>
              </a:solidFill>
              <a:ea typeface="MS PGothic" panose="020B0600070205080204" pitchFamily="34" charset="-128"/>
            </a:endParaRPr>
          </a:p>
        </p:txBody>
      </p:sp>
      <p:sp>
        <p:nvSpPr>
          <p:cNvPr id="501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ABB8FB9-19CC-4CD7-A7E6-C10FD47A6EAD}" type="slidenum">
              <a:rPr lang="de-DE" altLang="de-DE">
                <a:solidFill>
                  <a:srgbClr val="000000"/>
                </a:solidFill>
              </a:rPr>
              <a:pPr>
                <a:spcBef>
                  <a:spcPct val="0"/>
                </a:spcBef>
              </a:pPr>
              <a:t>22</a:t>
            </a:fld>
            <a:endParaRPr lang="de-DE" altLang="de-DE">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Allgemein ist das Bild verfestigt, dass nur die Schülerinnen und Schüler der Oberstufe an einem Gymnasium (GOS) oder an einem Beruflichen Gymnasium (BG) die Sekundarstufe II besuchen.</a:t>
            </a: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Gemäß Hessischem Schulgesetz umfasst die Sekundarstufe II (Oberstufe) dagegen alle Schulformangebote nach der Sekundarstufe I (Mittelstufe). Entsprechend gehören alle Angebote der beruflichen Schulen zur Oberstufe (auch der Besuch der Berufsschule im Rahmen der dualen Berufsausbildung).</a:t>
            </a:r>
          </a:p>
        </p:txBody>
      </p:sp>
      <p:sp>
        <p:nvSpPr>
          <p:cNvPr id="522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024611C-1D4D-419D-A0D3-5E1BF6C0C8FC}" type="slidenum">
              <a:rPr lang="de-DE" altLang="de-DE"/>
              <a:pPr>
                <a:spcBef>
                  <a:spcPct val="0"/>
                </a:spcBef>
              </a:pPr>
              <a:t>23</a:t>
            </a:fld>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ln/>
        </p:spPr>
      </p:sp>
      <p:sp>
        <p:nvSpPr>
          <p:cNvPr id="5427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Nach der Dualen Berufsausbildung kann eine Fachschule besucht werden, um sich zum Staatlich geprüften Techniker/… weiterzubilden.</a:t>
            </a:r>
          </a:p>
          <a:p>
            <a:r>
              <a:rPr lang="de-DE" altLang="de-DE" dirty="0">
                <a:latin typeface="Arial" panose="020B0604020202020204" pitchFamily="34" charset="0"/>
                <a:cs typeface="Arial" panose="020B0604020202020204" pitchFamily="34" charset="0"/>
              </a:rPr>
              <a:t>Alternativ kann die einjährige Fachoberschule besucht werden, um die Fachhochschulreife zu erwerben.</a:t>
            </a:r>
          </a:p>
          <a:p>
            <a:r>
              <a:rPr lang="de-DE" altLang="de-DE" dirty="0">
                <a:latin typeface="Arial" panose="020B0604020202020204" pitchFamily="34" charset="0"/>
                <a:cs typeface="Arial" panose="020B0604020202020204" pitchFamily="34" charset="0"/>
              </a:rPr>
              <a:t>Beide Abschlüsse ermöglichen den Zugang zu Hochschulen.</a:t>
            </a:r>
          </a:p>
        </p:txBody>
      </p:sp>
      <p:sp>
        <p:nvSpPr>
          <p:cNvPr id="5427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9AB776-BECC-42B7-B581-FA60355E380E}" type="slidenum">
              <a:rPr lang="de-DE" altLang="de-DE"/>
              <a:pPr>
                <a:spcBef>
                  <a:spcPct val="0"/>
                </a:spcBef>
              </a:pPr>
              <a:t>24</a:t>
            </a:fld>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a:ln/>
        </p:spPr>
      </p:sp>
      <p:sp>
        <p:nvSpPr>
          <p:cNvPr id="5632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a:latin typeface="Arial" panose="020B0604020202020204" pitchFamily="34" charset="0"/>
                <a:cs typeface="Arial" panose="020B0604020202020204" pitchFamily="34" charset="0"/>
              </a:rPr>
              <a:t>Die Duale Berufsausbildung dauert je nach Beruf zwischen 2 (z. B. Maschinen- und Anlagenführer) und 3,5 Jahren (z. B. Mechatroniker).</a:t>
            </a:r>
          </a:p>
          <a:p>
            <a:r>
              <a:rPr lang="de-DE" altLang="de-DE">
                <a:latin typeface="Arial" panose="020B0604020202020204" pitchFamily="34" charset="0"/>
                <a:cs typeface="Arial" panose="020B0604020202020204" pitchFamily="34" charset="0"/>
              </a:rPr>
              <a:t>Die Fachhochschulreife kann direkt erworben werden, wenn während der Dualen Berufsausbildung Zusatzunterricht absolviert sowie eine Prüfung abgelegt wurde.</a:t>
            </a:r>
          </a:p>
          <a:p>
            <a:r>
              <a:rPr lang="de-DE" altLang="de-DE">
                <a:latin typeface="Arial" panose="020B0604020202020204" pitchFamily="34" charset="0"/>
                <a:cs typeface="Arial" panose="020B0604020202020204" pitchFamily="34" charset="0"/>
              </a:rPr>
              <a:t>Sowohl mit einem Fachschulabschluss als auch mit einer Fachhochschulreife als auch der Allgemeinen Hochschulreife kann die Zugangsberechtigung zu Hochschulen erworben werden.</a:t>
            </a:r>
          </a:p>
        </p:txBody>
      </p:sp>
      <p:sp>
        <p:nvSpPr>
          <p:cNvPr id="5632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A120C-1AA7-4E79-A07A-29611831BF77}" type="slidenum">
              <a:rPr lang="de-DE" altLang="de-DE"/>
              <a:pPr>
                <a:spcBef>
                  <a:spcPct val="0"/>
                </a:spcBef>
              </a:pPr>
              <a:t>25</a:t>
            </a:fld>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a:ln/>
        </p:spPr>
      </p:sp>
      <p:sp>
        <p:nvSpPr>
          <p:cNvPr id="583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583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D75C7B-8472-43B4-B1CA-EACF2AFA72C7}" type="slidenum">
              <a:rPr lang="de-DE" altLang="de-DE"/>
              <a:pPr>
                <a:spcBef>
                  <a:spcPct val="0"/>
                </a:spcBef>
              </a:pPr>
              <a:t>26</a:t>
            </a:fld>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a:ln/>
        </p:spPr>
      </p:sp>
      <p:sp>
        <p:nvSpPr>
          <p:cNvPr id="604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04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2E300-50E8-4CBF-99A5-97BC673055BD}" type="slidenum">
              <a:rPr lang="de-DE" altLang="de-DE"/>
              <a:pPr>
                <a:spcBef>
                  <a:spcPct val="0"/>
                </a:spcBef>
              </a:pPr>
              <a:t>27</a:t>
            </a:fld>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624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24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8BE0A6-90C0-4CC1-B0BE-79B4F4E24414}" type="slidenum">
              <a:rPr lang="de-DE" altLang="de-DE"/>
              <a:pPr>
                <a:spcBef>
                  <a:spcPct val="0"/>
                </a:spcBef>
              </a:pPr>
              <a:t>28</a:t>
            </a:fld>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bildplatzhalter 1"/>
          <p:cNvSpPr>
            <a:spLocks noGrp="1" noRot="1" noChangeAspect="1" noTextEdit="1"/>
          </p:cNvSpPr>
          <p:nvPr>
            <p:ph type="sldImg"/>
          </p:nvPr>
        </p:nvSpPr>
        <p:spPr>
          <a:ln/>
        </p:spPr>
      </p:sp>
      <p:sp>
        <p:nvSpPr>
          <p:cNvPr id="112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200"/>
              </a:spcAft>
            </a:pPr>
            <a:r>
              <a:rPr lang="de-DE" altLang="de-DE">
                <a:latin typeface="Arial" panose="020B0604020202020204" pitchFamily="34" charset="0"/>
                <a:cs typeface="Arial" panose="020B0604020202020204" pitchFamily="34" charset="0"/>
              </a:rPr>
              <a:t>VOBGM § 1: „Die der Grundschule in § 17 des Hessischen Schulgesetzes zugewiesene Aufgabe grundlegender Bildung für alle Mädchen und Jungen umfasst die Vermittlung von Grundkenntnissen, Grundfertigkeiten und Grundfähigkeiten sowie die Vorbereitung der Schülerinnen und Schüler auf die Fortsetzung ihres Bildungsweges in den weiterführenden Bildungsgängen.“</a:t>
            </a:r>
          </a:p>
          <a:p>
            <a:pPr eaLnBrk="1" hangingPunct="1">
              <a:spcBef>
                <a:spcPct val="0"/>
              </a:spcBef>
              <a:spcAft>
                <a:spcPts val="1200"/>
              </a:spcAft>
            </a:pPr>
            <a:r>
              <a:rPr lang="de-DE" altLang="de-DE">
                <a:latin typeface="Arial" panose="020B0604020202020204" pitchFamily="34" charset="0"/>
                <a:cs typeface="Arial" panose="020B0604020202020204" pitchFamily="34" charset="0"/>
              </a:rPr>
              <a:t>Für alle Schülerinnen und Schüler ist der gemeinsame Besuch der Grundschule das Fundament, auf dem das weitere Lernen aufbaut. </a:t>
            </a:r>
          </a:p>
        </p:txBody>
      </p:sp>
      <p:sp>
        <p:nvSpPr>
          <p:cNvPr id="112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8D5D48-16AC-4565-B6E9-BEA138E6B8E5}" type="slidenum">
              <a:rPr lang="de-DE" altLang="de-DE"/>
              <a:pPr>
                <a:spcBef>
                  <a:spcPct val="0"/>
                </a:spcBef>
              </a:pPr>
              <a:t>3</a:t>
            </a:fld>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bildplatzhalter 1"/>
          <p:cNvSpPr>
            <a:spLocks noGrp="1" noRot="1" noChangeAspect="1" noTextEdit="1"/>
          </p:cNvSpPr>
          <p:nvPr>
            <p:ph type="sldImg"/>
          </p:nvPr>
        </p:nvSpPr>
        <p:spPr>
          <a:ln/>
        </p:spPr>
      </p:sp>
      <p:sp>
        <p:nvSpPr>
          <p:cNvPr id="1331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Falls bereits an dieser Stelle </a:t>
            </a:r>
            <a:r>
              <a:rPr lang="de-DE" altLang="de-DE" u="sng" dirty="0">
                <a:latin typeface="Arial" panose="020B0604020202020204" pitchFamily="34" charset="0"/>
                <a:cs typeface="Arial" panose="020B0604020202020204" pitchFamily="34" charset="0"/>
              </a:rPr>
              <a:t>Rückfragen zur Unterscheidung von Bildungsgängen und Schulformen</a:t>
            </a:r>
            <a:r>
              <a:rPr lang="de-DE" altLang="de-DE" dirty="0">
                <a:latin typeface="Arial" panose="020B0604020202020204" pitchFamily="34" charset="0"/>
                <a:cs typeface="Arial" panose="020B0604020202020204" pitchFamily="34" charset="0"/>
              </a:rPr>
              <a:t> gestellt werden, kann auch der Flyer herangezogen werden, der eine Übersicht dazu gibt, welche Schulformen in den Bildungsgängen jeweils angeboten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In Hessen entscheiden allein die Eltern, welchen Schulabschluss sie für ihr Kind anstreben und welchen Bildungsgang ihr Kind in der weiterführenden Schule besuchen soll. Dieses Recht der Eltern ist vom Hessischen Schulgesetz garantiert und im Vergabeverfahren der Schulplätze ohne Einschränkung zu beachten.</a:t>
            </a:r>
          </a:p>
          <a:p>
            <a:r>
              <a:rPr lang="de-DE" altLang="de-DE" dirty="0">
                <a:latin typeface="Arial" panose="020B0604020202020204" pitchFamily="34" charset="0"/>
                <a:cs typeface="Arial" panose="020B0604020202020204" pitchFamily="34" charset="0"/>
              </a:rPr>
              <a:t>Diese Garantie trifft aber nicht auf die Wahl der Schulform oder einer ganz bestimmten Schule zu. </a:t>
            </a:r>
          </a:p>
          <a:p>
            <a:r>
              <a:rPr lang="de-DE" altLang="de-DE" b="1" u="sng" dirty="0">
                <a:latin typeface="Arial" panose="020B0604020202020204" pitchFamily="34" charset="0"/>
                <a:cs typeface="Arial" panose="020B0604020202020204" pitchFamily="34" charset="0"/>
              </a:rPr>
              <a:t>Gründe:</a:t>
            </a:r>
          </a:p>
          <a:p>
            <a:pPr eaLnBrk="1" hangingPunct="1">
              <a:spcAft>
                <a:spcPts val="1000"/>
              </a:spcAft>
            </a:pPr>
            <a:r>
              <a:rPr lang="de-DE" altLang="de-DE" dirty="0">
                <a:latin typeface="Arial" panose="020B0604020202020204" pitchFamily="34" charset="0"/>
                <a:cs typeface="Arial" panose="020B0604020202020204" pitchFamily="34" charset="0"/>
              </a:rPr>
              <a:t>Die Grundschulplätze sind für jeden Stadtbezirk exakt berechenbar, weil jedes Kind verpflichtet ist, die Grundschule vor Ort zu besuchen. Für die weiterführenden Schulen ist dies so nicht planbar, weil das Wahlverhalten der Eltern in jedem Jahr neu und nicht im Detail vorhersehbar ist. Einige Schule verzeichnen mehr Anmeldungen als Plätze. Die Nachfrage kann von Jahr zu Jahr schwanken. Aber selbst, wenn bestimmte Schulen vorhersehbar regelmäßig stark überwählt sind, lässt sich dies nicht durch Vergrößerung der Aufnahmekapazität lösen. Denn das würde im Ergebnis zu „Mega-Schulen“ mit mehr als 2000 Schülern führen. Schulen dieser Größenordnung gibt es in Hessen nur selten und nur im Bereich der Oberstufe für die älteren Schülerinnen und Schüler. </a:t>
            </a:r>
          </a:p>
        </p:txBody>
      </p:sp>
      <p:sp>
        <p:nvSpPr>
          <p:cNvPr id="1331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0A157F-CAA1-4E36-BB16-A851CC9A46E4}" type="slidenum">
              <a:rPr lang="de-DE" altLang="de-DE"/>
              <a:pPr>
                <a:spcBef>
                  <a:spcPct val="0"/>
                </a:spcBef>
              </a:pPr>
              <a:t>4</a:t>
            </a:fld>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Das Anmeldeformular wird den Eltern beim Beratungsgespräch ausgehändigt. Es bietet sich an, die persönlichen Angaben zu Eltern und Kind noch einmal gemeinsam zu überprüfen und ggf. nachträglich zu korrigieren. Zudem können Eltern dabei im Bedarfsfall auch Erläuterungen zum Verständnis und zum Ausfüllen des Formulars erhalten.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Für jedes Kind wird nur ein Formular ausgehändigt. Somit können Doppelanmeldungen verhindert und der ordnungsgemäße Ablauf des späteren Verteilverfahrens abgesichert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Bei Verlust dieses Formulars wird eine als solche gekennzeichnete „Zweitausfertigung“ ausgehändigt.</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 in den SSA-Bereichen die Anzahl der Wahlwünsche auf dem Anmeldeformular variieren kann (zwei oder auch drei Wahlwünsche), sollte im jeweiligen SSA-Bereich mündlich erläutert werden, wie viele Wahlwünsche dort angegeben werden können.</a:t>
            </a:r>
          </a:p>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1536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E0CCF51-F862-4805-A82D-964C777FC159}" type="slidenum">
              <a:rPr lang="de-DE" altLang="de-DE"/>
              <a:pPr>
                <a:spcBef>
                  <a:spcPct val="0"/>
                </a:spcBef>
              </a:pPr>
              <a:t>5</a:t>
            </a:fld>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das Schreiben der Schule muss auch die Information über die Möglichkeit einer Querversetzung nach § 19 Abs. 6 und 7 VOGSV aufgenommen werden. Denn die Eltern sollen wissen, dass in der weiterführenden Schule des von ihnen gewählten Bildungsganges ein erhöhtes Risiko für die Notwendigkeit eines Wechsels in einen anderen Bildungsgang mit niedrigeren Anforderungen bestehen kann.</a:t>
            </a:r>
          </a:p>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den Fällen, in denen Eltern auf das Schreiben der Grundschule gar nicht reagieren, muss die Grundschule davon ausgehen, dass die Wahl des Bildungsganges von den Eltern trotz abweichender Eignungsempfehlung der Grundschule aufrecht erhalten wird. Auch diese Information ist in das Schreiben aufzunehmen.</a:t>
            </a:r>
          </a:p>
        </p:txBody>
      </p:sp>
      <p:sp>
        <p:nvSpPr>
          <p:cNvPr id="1741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AF8377-5985-4DCF-91C6-3C692D8042D4}" type="slidenum">
              <a:rPr lang="de-DE" altLang="de-DE"/>
              <a:pPr>
                <a:spcBef>
                  <a:spcPct val="0"/>
                </a:spcBef>
              </a:pPr>
              <a:t>6</a:t>
            </a:fld>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a:latin typeface="Arial" panose="020B0604020202020204" pitchFamily="34" charset="0"/>
                <a:cs typeface="Arial" panose="020B0604020202020204" pitchFamily="34" charset="0"/>
              </a:rPr>
              <a:t>Eltern, die ihr Kind, seine Persönlichkeitsentwicklung und auch emotionale Belastbarkeit im Umgang mit Enttäuschungen am besten kennen, werden sich die Entscheidung für einen Bildungsgang nicht leicht machen. Beim Wechsel in die weiterführende Schule nehmen Eltern aber manchmal den Bildungsgang mit den höchsten Leistungsanforderungen in den Blick, ohne genau abzuwägen, ob ihr Kind dort ohne Brüche und Enttäuschungen dauerhaft mitarbeiten kann. Es ist nachvollziehbar, dass alle Eltern für ihr Kind den höchstmöglichen Schulabschluss anstreben. Dabei wird aber manchmal übersehen, dass die Entscheidung dafür nicht unbedingt am Ende der Grundschule erfolgen muss. Denn jeder schulische Abschluss, bis hin zum Abitur ist in Hessen auch zu einem späteren Zeitpunkt noch erreichbar.</a:t>
            </a: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7CA5379-4D58-4ADC-90BD-AFA552F0B1E7}" type="slidenum">
              <a:rPr lang="de-DE" altLang="de-DE"/>
              <a:pPr>
                <a:spcBef>
                  <a:spcPct val="0"/>
                </a:spcBef>
              </a:pPr>
              <a:t>7</a:t>
            </a:fld>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5C41C-E413-4F32-B9D6-449ACD65D564}" type="slidenum">
              <a:rPr lang="de-DE" altLang="de-DE"/>
              <a:pPr>
                <a:spcBef>
                  <a:spcPct val="0"/>
                </a:spcBef>
              </a:pPr>
              <a:t>8</a:t>
            </a:fld>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000"/>
              </a:spcAft>
            </a:pPr>
            <a:endParaRPr lang="de-DE" altLang="de-DE">
              <a:latin typeface="Arial" panose="020B0604020202020204" pitchFamily="34" charset="0"/>
              <a:cs typeface="Arial" panose="020B0604020202020204" pitchFamily="34" charset="0"/>
            </a:endParaRPr>
          </a:p>
        </p:txBody>
      </p:sp>
      <p:sp>
        <p:nvSpPr>
          <p:cNvPr id="2355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3B861BA-E95D-45A7-9C34-A9B198A075B9}" type="slidenum">
              <a:rPr lang="de-DE" altLang="de-DE"/>
              <a:pPr>
                <a:spcBef>
                  <a:spcPct val="0"/>
                </a:spcBef>
              </a:pPr>
              <a:t>9</a:t>
            </a:fld>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293688" y="2679700"/>
            <a:ext cx="8853487"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de-DE" altLang="de-DE" sz="4800" dirty="0">
              <a:solidFill>
                <a:srgbClr val="244894"/>
              </a:solidFill>
              <a:latin typeface="Times" charset="0"/>
            </a:endParaRPr>
          </a:p>
        </p:txBody>
      </p:sp>
      <p:pic>
        <p:nvPicPr>
          <p:cNvPr id="5" name="Picture 8" descr="Streif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4"/>
          <p:cNvSpPr txBox="1">
            <a:spLocks noChangeArrowheads="1"/>
          </p:cNvSpPr>
          <p:nvPr userDrawn="1"/>
        </p:nvSpPr>
        <p:spPr bwMode="auto">
          <a:xfrm>
            <a:off x="914400" y="57150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endParaRPr lang="de-DE" altLang="de-DE" dirty="0"/>
          </a:p>
        </p:txBody>
      </p:sp>
      <p:sp>
        <p:nvSpPr>
          <p:cNvPr id="8" name="Text Box 16"/>
          <p:cNvSpPr txBox="1">
            <a:spLocks noChangeArrowheads="1"/>
          </p:cNvSpPr>
          <p:nvPr userDrawn="1"/>
        </p:nvSpPr>
        <p:spPr bwMode="auto">
          <a:xfrm>
            <a:off x="531813" y="293688"/>
            <a:ext cx="1958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de-DE" altLang="de-DE" sz="1200" b="1" dirty="0">
                <a:solidFill>
                  <a:srgbClr val="244894"/>
                </a:solidFill>
                <a:latin typeface="Arial" charset="0"/>
              </a:rPr>
              <a:t>Hessische Staatskanzlei</a:t>
            </a:r>
          </a:p>
        </p:txBody>
      </p:sp>
      <p:sp>
        <p:nvSpPr>
          <p:cNvPr id="3074" name="Rectangle 2"/>
          <p:cNvSpPr>
            <a:spLocks noGrp="1" noChangeArrowheads="1"/>
          </p:cNvSpPr>
          <p:nvPr>
            <p:ph type="ctrTitle"/>
          </p:nvPr>
        </p:nvSpPr>
        <p:spPr>
          <a:xfrm>
            <a:off x="531813" y="1668463"/>
            <a:ext cx="7772400" cy="1143000"/>
          </a:xfrm>
        </p:spPr>
        <p:txBody>
          <a:bodyPr anchor="ctr"/>
          <a:lstStyle>
            <a:lvl1pPr>
              <a:defRPr/>
            </a:lvl1pPr>
          </a:lstStyle>
          <a:p>
            <a:r>
              <a:rPr lang="de-DE"/>
              <a:t>Einzeiliger oder zweizeiliger</a:t>
            </a:r>
            <a:br>
              <a:rPr lang="de-DE"/>
            </a:br>
            <a:r>
              <a:rPr lang="de-DE"/>
              <a:t>Titel</a:t>
            </a:r>
          </a:p>
        </p:txBody>
      </p:sp>
      <p:sp>
        <p:nvSpPr>
          <p:cNvPr id="3075" name="Rectangle 3"/>
          <p:cNvSpPr>
            <a:spLocks noGrp="1" noChangeArrowheads="1"/>
          </p:cNvSpPr>
          <p:nvPr>
            <p:ph type="subTitle" idx="1"/>
          </p:nvPr>
        </p:nvSpPr>
        <p:spPr>
          <a:xfrm>
            <a:off x="531813" y="3122613"/>
            <a:ext cx="6400800" cy="1752600"/>
          </a:xfrm>
        </p:spPr>
        <p:txBody>
          <a:bodyPr/>
          <a:lstStyle>
            <a:lvl1pPr marL="0" indent="0">
              <a:defRPr sz="2400">
                <a:solidFill>
                  <a:schemeClr val="bg1"/>
                </a:solidFill>
              </a:defRPr>
            </a:lvl1pPr>
          </a:lstStyle>
          <a:p>
            <a:r>
              <a:rPr lang="de-DE"/>
              <a:t>Untertitel der Präsentation</a:t>
            </a:r>
          </a:p>
        </p:txBody>
      </p:sp>
      <p:sp>
        <p:nvSpPr>
          <p:cNvPr id="9" name="Rectangle 18"/>
          <p:cNvSpPr>
            <a:spLocks noGrp="1" noChangeArrowheads="1"/>
          </p:cNvSpPr>
          <p:nvPr>
            <p:ph type="dt" sz="half" idx="10"/>
          </p:nvPr>
        </p:nvSpPr>
        <p:spPr>
          <a:xfrm>
            <a:off x="609600" y="6324600"/>
            <a:ext cx="4419600" cy="381000"/>
          </a:xfrm>
        </p:spPr>
        <p:txBody>
          <a:bodyPr lIns="0" tIns="0" rIns="0" bIns="0"/>
          <a:lstStyle>
            <a:lvl1pPr eaLnBrk="0" hangingPunct="0">
              <a:defRPr sz="1200">
                <a:solidFill>
                  <a:schemeClr val="bg1"/>
                </a:solidFill>
              </a:defRPr>
            </a:lvl1pPr>
          </a:lstStyle>
          <a:p>
            <a:pPr>
              <a:defRPr/>
            </a:pPr>
            <a:r>
              <a:rPr lang="de-DE"/>
              <a:t>Wiesbaden, den </a:t>
            </a:r>
            <a:fld id="{2D3DD764-1B45-4883-9436-F26780D8D6D9}" type="datetime4">
              <a:rPr lang="de-DE"/>
              <a:pPr>
                <a:defRPr/>
              </a:pPr>
              <a:t>15. September 2022</a:t>
            </a:fld>
            <a:endParaRPr lang="de-DE"/>
          </a:p>
        </p:txBody>
      </p:sp>
    </p:spTree>
    <p:extLst>
      <p:ext uri="{BB962C8B-B14F-4D97-AF65-F5344CB8AC3E}">
        <p14:creationId xmlns:p14="http://schemas.microsoft.com/office/powerpoint/2010/main" val="267671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0FC6EBFA-2D8D-452E-84D0-FBEF4648E490}" type="datetime2">
              <a:rPr lang="de-DE"/>
              <a:pPr>
                <a:defRPr/>
              </a:pPr>
              <a:t>Donnerstag, 15. September 2022</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52639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361113" y="838200"/>
            <a:ext cx="1943100" cy="5257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31813" y="838200"/>
            <a:ext cx="5676900" cy="52578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D1606B8D-6984-471B-9DEF-6C4A5209C435}" type="datetime2">
              <a:rPr lang="de-DE"/>
              <a:pPr>
                <a:defRPr/>
              </a:pPr>
              <a:t>Donnerstag, 15. September 2022</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733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tx1"/>
                </a:solidFill>
              </a:defRPr>
            </a:lvl1pPr>
            <a:lvl2pPr marL="914400" indent="-457200">
              <a:buFont typeface="Arial" panose="020B0604020202020204" pitchFamily="34" charset="0"/>
              <a:buChar char="•"/>
              <a:defRPr sz="1800">
                <a:latin typeface="+mn-lt"/>
              </a:defRPr>
            </a:lvl2pPr>
            <a:lvl3pPr marL="1257300" indent="-342900">
              <a:buFont typeface="Courier New" panose="02070309020205020404" pitchFamily="49" charset="0"/>
              <a:buChar char="o"/>
              <a:defRPr sz="1800">
                <a:latin typeface="+mn-lt"/>
              </a:defRPr>
            </a:lvl3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fld id="{A767FF8C-081B-411A-BC79-A916645FC391}" type="datetime2">
              <a:rPr lang="de-DE"/>
              <a:pPr>
                <a:defRPr/>
              </a:pPr>
              <a:t>Donnerstag, 15. September 2022</a:t>
            </a:fld>
            <a:endParaRPr lang="de-DE" dirty="0"/>
          </a:p>
        </p:txBody>
      </p:sp>
      <p:sp>
        <p:nvSpPr>
          <p:cNvPr id="5" name="Fußzeilenplatzhalter 4"/>
          <p:cNvSpPr>
            <a:spLocks noGrp="1"/>
          </p:cNvSpPr>
          <p:nvPr>
            <p:ph type="ftr" sz="quarter" idx="11"/>
          </p:nvPr>
        </p:nvSpPr>
        <p:spPr/>
        <p:txBody>
          <a:bodyPr/>
          <a:lstStyle>
            <a:lvl1pPr>
              <a:defRPr sz="1200" b="1"/>
            </a:lvl1pPr>
          </a:lstStyle>
          <a:p>
            <a:pPr>
              <a:defRPr/>
            </a:pPr>
            <a:r>
              <a:rPr lang="de-DE"/>
              <a:t>Hessisches Kultusministerium</a:t>
            </a:r>
          </a:p>
        </p:txBody>
      </p:sp>
    </p:spTree>
    <p:extLst>
      <p:ext uri="{BB962C8B-B14F-4D97-AF65-F5344CB8AC3E}">
        <p14:creationId xmlns:p14="http://schemas.microsoft.com/office/powerpoint/2010/main" val="273385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D50E504C-608F-4429-80D5-FD5256669F5E}" type="datetime2">
              <a:rPr lang="de-DE"/>
              <a:pPr>
                <a:defRPr/>
              </a:pPr>
              <a:t>Donnerstag, 15. September 2022</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38213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318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4942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fld id="{A8663A85-205D-4E1B-82FF-D92270DB411F}" type="datetime2">
              <a:rPr lang="de-DE"/>
              <a:pPr>
                <a:defRPr/>
              </a:pPr>
              <a:t>Donnerstag, 15. September 2022</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79839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fld id="{8E388AAD-A7A5-437C-B805-AE3C513E08A4}" type="datetime2">
              <a:rPr lang="de-DE"/>
              <a:pPr>
                <a:defRPr/>
              </a:pPr>
              <a:t>Donnerstag, 15. September 2022</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27765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fld id="{3855DCAD-3473-4AB9-8680-67BF61B9DF73}" type="datetime2">
              <a:rPr lang="de-DE"/>
              <a:pPr>
                <a:defRPr/>
              </a:pPr>
              <a:t>Donnerstag, 15. September 2022</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1098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3B86DD9-5FF8-4E49-A2C3-93A9A0378711}" type="datetime2">
              <a:rPr lang="de-DE"/>
              <a:pPr>
                <a:defRPr/>
              </a:pPr>
              <a:t>Donnerstag, 15. September 2022</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8085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16588FC7-0182-4F49-981D-ACBD5EB5EAA5}" type="datetime2">
              <a:rPr lang="de-DE"/>
              <a:pPr>
                <a:defRPr/>
              </a:pPr>
              <a:t>Donnerstag, 15. September 2022</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4149552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E061867A-87F8-4781-B0FE-B1AE979BC3F1}" type="datetime2">
              <a:rPr lang="de-DE"/>
              <a:pPr>
                <a:defRPr/>
              </a:pPr>
              <a:t>Donnerstag, 15. September 2022</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53013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Nmvb fgus</a:t>
            </a:r>
          </a:p>
        </p:txBody>
      </p:sp>
      <p:sp>
        <p:nvSpPr>
          <p:cNvPr id="1027" name="Rectangle 3"/>
          <p:cNvSpPr>
            <a:spLocks noGrp="1" noChangeArrowheads="1"/>
          </p:cNvSpPr>
          <p:nvPr>
            <p:ph type="body" idx="1"/>
          </p:nvPr>
        </p:nvSpPr>
        <p:spPr bwMode="auto">
          <a:xfrm>
            <a:off x="53181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vmlöKEDG</a:t>
            </a:r>
            <a:br>
              <a:rPr lang="de-DE" altLang="de-DE"/>
            </a:br>
            <a:endParaRPr lang="de-DE" altLang="de-DE"/>
          </a:p>
        </p:txBody>
      </p:sp>
      <p:sp>
        <p:nvSpPr>
          <p:cNvPr id="1028" name="Rectangle 4"/>
          <p:cNvSpPr>
            <a:spLocks noGrp="1" noChangeArrowheads="1"/>
          </p:cNvSpPr>
          <p:nvPr>
            <p:ph type="dt" sz="half" idx="2"/>
          </p:nvPr>
        </p:nvSpPr>
        <p:spPr bwMode="auto">
          <a:xfrm>
            <a:off x="533400" y="6400800"/>
            <a:ext cx="2940050" cy="381000"/>
          </a:xfrm>
          <a:prstGeom prst="rect">
            <a:avLst/>
          </a:prstGeom>
          <a:noFill/>
          <a:ln w="9525">
            <a:noFill/>
            <a:miter lim="800000"/>
            <a:headEnd/>
            <a:tailEnd/>
          </a:ln>
          <a:effectLst/>
        </p:spPr>
        <p:txBody>
          <a:bodyPr vert="horz" wrap="square" lIns="90000" tIns="46800" rIns="90000" bIns="46800" numCol="1" anchor="t" anchorCtr="0" compatLnSpc="1">
            <a:prstTxWarp prst="textNoShape">
              <a:avLst/>
            </a:prstTxWarp>
          </a:bodyPr>
          <a:lstStyle>
            <a:lvl1pPr eaLnBrk="1" hangingPunct="1">
              <a:defRPr sz="1000">
                <a:solidFill>
                  <a:srgbClr val="3333CC"/>
                </a:solidFill>
                <a:latin typeface="+mn-lt"/>
              </a:defRPr>
            </a:lvl1pPr>
          </a:lstStyle>
          <a:p>
            <a:pPr>
              <a:defRPr/>
            </a:pPr>
            <a:fld id="{38FEE93A-A756-482C-820E-DE9E9058E78D}" type="datetime2">
              <a:rPr lang="de-DE"/>
              <a:pPr>
                <a:defRPr/>
              </a:pPr>
              <a:t>Donnerstag, 15. September 2022</a:t>
            </a:fld>
            <a:endParaRPr lang="de-DE" dirty="0"/>
          </a:p>
        </p:txBody>
      </p:sp>
      <p:sp>
        <p:nvSpPr>
          <p:cNvPr id="1029" name="Rectangle 5"/>
          <p:cNvSpPr>
            <a:spLocks noGrp="1" noChangeArrowheads="1"/>
          </p:cNvSpPr>
          <p:nvPr>
            <p:ph type="ftr" sz="quarter" idx="3"/>
          </p:nvPr>
        </p:nvSpPr>
        <p:spPr bwMode="auto">
          <a:xfrm>
            <a:off x="531813" y="2936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244894"/>
                </a:solidFill>
                <a:latin typeface="+mn-lt"/>
              </a:defRPr>
            </a:lvl1pPr>
          </a:lstStyle>
          <a:p>
            <a:pPr>
              <a:defRPr/>
            </a:pPr>
            <a:r>
              <a:rPr lang="de-DE"/>
              <a:t>Dienststelle</a:t>
            </a:r>
          </a:p>
        </p:txBody>
      </p:sp>
      <p:pic>
        <p:nvPicPr>
          <p:cNvPr id="1030" name="Picture 7" descr="Streif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8"/>
          <p:cNvSpPr>
            <a:spLocks noChangeArrowheads="1"/>
          </p:cNvSpPr>
          <p:nvPr/>
        </p:nvSpPr>
        <p:spPr bwMode="auto">
          <a:xfrm>
            <a:off x="6553200" y="6400800"/>
            <a:ext cx="2286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68F29259-C9BD-4CFA-96F4-CA3871FE7958}" type="slidenum">
              <a:rPr lang="it-IT" altLang="de-DE" sz="1000" smtClean="0">
                <a:solidFill>
                  <a:srgbClr val="3333CC"/>
                </a:solidFill>
                <a:latin typeface="Arial" panose="020B0604020202020204" pitchFamily="34" charset="0"/>
              </a:rPr>
              <a:pPr algn="r">
                <a:defRPr/>
              </a:pPr>
              <a:t>‹Nr.›</a:t>
            </a:fld>
            <a:endParaRPr lang="it-IT" altLang="de-DE" sz="1000">
              <a:solidFill>
                <a:srgbClr val="3333CC"/>
              </a:solidFill>
              <a:latin typeface="Arial" panose="020B0604020202020204" pitchFamily="34" charset="0"/>
            </a:endParaRPr>
          </a:p>
        </p:txBody>
      </p:sp>
      <p:pic>
        <p:nvPicPr>
          <p:cNvPr id="1032" name="Picture 10" descr="HM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6" r:id="rId1"/>
    <p:sldLayoutId id="2147484127"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sldNum="0" hdr="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p:titleStyle>
    <p:bodyStyle>
      <a:lvl1pPr marL="342900" indent="-342900" algn="l" rtl="0" eaLnBrk="0" fontAlgn="base" hangingPunct="0">
        <a:lnSpc>
          <a:spcPts val="3000"/>
        </a:lnSpc>
        <a:spcBef>
          <a:spcPct val="0"/>
        </a:spcBef>
        <a:spcAft>
          <a:spcPct val="0"/>
        </a:spcAft>
        <a:defRPr>
          <a:solidFill>
            <a:srgbClr val="3333CC"/>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lnSpc>
          <a:spcPts val="3000"/>
        </a:lnSpc>
        <a:spcBef>
          <a:spcPct val="0"/>
        </a:spcBef>
        <a:spcAft>
          <a:spcPct val="0"/>
        </a:spcAft>
        <a:buChar char="»"/>
        <a:defRPr>
          <a:solidFill>
            <a:schemeClr val="tx1"/>
          </a:solidFill>
          <a:latin typeface="+mn-lt"/>
        </a:defRPr>
      </a:lvl5pPr>
      <a:lvl6pPr marL="2514600" indent="-228600" algn="l" rtl="0" fontAlgn="base">
        <a:lnSpc>
          <a:spcPts val="3000"/>
        </a:lnSpc>
        <a:spcBef>
          <a:spcPct val="0"/>
        </a:spcBef>
        <a:spcAft>
          <a:spcPct val="0"/>
        </a:spcAft>
        <a:buChar char="»"/>
        <a:defRPr>
          <a:solidFill>
            <a:schemeClr val="tx1"/>
          </a:solidFill>
          <a:latin typeface="+mn-lt"/>
        </a:defRPr>
      </a:lvl6pPr>
      <a:lvl7pPr marL="2971800" indent="-228600" algn="l" rtl="0" fontAlgn="base">
        <a:lnSpc>
          <a:spcPts val="3000"/>
        </a:lnSpc>
        <a:spcBef>
          <a:spcPct val="0"/>
        </a:spcBef>
        <a:spcAft>
          <a:spcPct val="0"/>
        </a:spcAft>
        <a:buChar char="»"/>
        <a:defRPr>
          <a:solidFill>
            <a:schemeClr val="tx1"/>
          </a:solidFill>
          <a:latin typeface="+mn-lt"/>
        </a:defRPr>
      </a:lvl7pPr>
      <a:lvl8pPr marL="3429000" indent="-228600" algn="l" rtl="0" fontAlgn="base">
        <a:lnSpc>
          <a:spcPts val="3000"/>
        </a:lnSpc>
        <a:spcBef>
          <a:spcPct val="0"/>
        </a:spcBef>
        <a:spcAft>
          <a:spcPct val="0"/>
        </a:spcAft>
        <a:buChar char="»"/>
        <a:defRPr>
          <a:solidFill>
            <a:schemeClr val="tx1"/>
          </a:solidFill>
          <a:latin typeface="+mn-lt"/>
        </a:defRPr>
      </a:lvl8pPr>
      <a:lvl9pPr marL="3886200" indent="-228600" algn="l" rtl="0" fontAlgn="base">
        <a:lnSpc>
          <a:spcPts val="3000"/>
        </a:lnSpc>
        <a:spcBef>
          <a:spcPct val="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468313" y="2060575"/>
            <a:ext cx="7772400" cy="568325"/>
          </a:xfrm>
        </p:spPr>
        <p:txBody>
          <a:bodyPr/>
          <a:lstStyle/>
          <a:p>
            <a:pPr>
              <a:defRPr/>
            </a:pPr>
            <a:r>
              <a:rPr lang="de-DE" altLang="de-DE" dirty="0">
                <a:solidFill>
                  <a:schemeClr val="accent6">
                    <a:lumMod val="75000"/>
                  </a:schemeClr>
                </a:solidFill>
              </a:rPr>
              <a:t>Mein Kind kommt in die 5. Klasse </a:t>
            </a:r>
          </a:p>
        </p:txBody>
      </p:sp>
      <p:sp>
        <p:nvSpPr>
          <p:cNvPr id="4099" name="Inhaltsplatzhalter 2"/>
          <p:cNvSpPr>
            <a:spLocks noGrp="1"/>
          </p:cNvSpPr>
          <p:nvPr>
            <p:ph idx="1"/>
          </p:nvPr>
        </p:nvSpPr>
        <p:spPr>
          <a:xfrm>
            <a:off x="287338" y="2663825"/>
            <a:ext cx="8748712" cy="4078288"/>
          </a:xfrm>
          <a:solidFill>
            <a:schemeClr val="accent6">
              <a:lumMod val="75000"/>
            </a:schemeClr>
          </a:solidFill>
        </p:spPr>
        <p:txBody>
          <a:bodyPr/>
          <a:lstStyle/>
          <a:p>
            <a:pPr marL="179388" indent="0">
              <a:defRPr/>
            </a:pPr>
            <a:r>
              <a:rPr lang="de-DE" altLang="de-DE" sz="2400" dirty="0">
                <a:solidFill>
                  <a:schemeClr val="bg1"/>
                </a:solidFill>
              </a:rPr>
              <a:t>Informationen zum Übergang in die weiterführende Schule</a:t>
            </a:r>
          </a:p>
        </p:txBody>
      </p:sp>
      <p:sp>
        <p:nvSpPr>
          <p:cNvPr id="4" name="Datumsplatzhalter 3"/>
          <p:cNvSpPr>
            <a:spLocks noGrp="1"/>
          </p:cNvSpPr>
          <p:nvPr>
            <p:ph type="dt" sz="quarter" idx="10"/>
          </p:nvPr>
        </p:nvSpPr>
        <p:spPr/>
        <p:txBody>
          <a:bodyPr/>
          <a:lstStyle/>
          <a:p>
            <a:pPr>
              <a:defRPr/>
            </a:pPr>
            <a:fld id="{9C0AEDE4-1659-4CD8-BAC2-99E62098777B}" type="datetime2">
              <a:rPr lang="de-DE" smtClean="0">
                <a:solidFill>
                  <a:schemeClr val="bg1"/>
                </a:solidFill>
              </a:rPr>
              <a:pPr>
                <a:defRPr/>
              </a:pPr>
              <a:t>Donnerstag, 15. September 2022</a:t>
            </a:fld>
            <a:endParaRPr lang="de-DE" dirty="0">
              <a:solidFill>
                <a:schemeClr val="bg1"/>
              </a:solidFill>
            </a:endParaRPr>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eck 29"/>
          <p:cNvSpPr/>
          <p:nvPr/>
        </p:nvSpPr>
        <p:spPr>
          <a:xfrm>
            <a:off x="5292725" y="1341438"/>
            <a:ext cx="3527425" cy="489585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hangingPunct="1">
              <a:buFont typeface="Arial" panose="020B0604020202020204" pitchFamily="34" charset="0"/>
              <a:buChar char="•"/>
              <a:defRPr/>
            </a:pPr>
            <a:r>
              <a:rPr lang="de-DE" sz="2000" dirty="0">
                <a:solidFill>
                  <a:schemeClr val="accent6">
                    <a:lumMod val="75000"/>
                  </a:schemeClr>
                </a:solidFill>
              </a:rPr>
              <a:t>5 Jahre bis zum Haupt-schulabschluss bzw. qualifizierenden Hauptschulabschluss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erste Fremdsprache Englisch verbindlich</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danach Übergang in die Realschule oder in die Sekundarstufe II </a:t>
            </a:r>
            <a:br>
              <a:rPr lang="de-DE" sz="2000" dirty="0">
                <a:solidFill>
                  <a:schemeClr val="accent6">
                    <a:lumMod val="75000"/>
                  </a:schemeClr>
                </a:solidFill>
              </a:rPr>
            </a:br>
            <a:r>
              <a:rPr lang="de-DE" sz="2000" dirty="0">
                <a:solidFill>
                  <a:schemeClr val="accent6">
                    <a:lumMod val="75000"/>
                  </a:schemeClr>
                </a:solidFill>
              </a:rPr>
              <a:t>(z. B. Berufsausbildung oder Besuch einer Berufsfachschule zum Erwerb des mittleren Abschlusses)</a:t>
            </a:r>
          </a:p>
        </p:txBody>
      </p:sp>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9460" name="Rectangle 2"/>
          <p:cNvSpPr>
            <a:spLocks noGrp="1" noChangeArrowheads="1"/>
          </p:cNvSpPr>
          <p:nvPr>
            <p:ph type="title"/>
          </p:nvPr>
        </p:nvSpPr>
        <p:spPr>
          <a:xfrm>
            <a:off x="533400" y="838200"/>
            <a:ext cx="7772400" cy="503238"/>
          </a:xfrm>
        </p:spPr>
        <p:txBody>
          <a:bodyPr/>
          <a:lstStyle/>
          <a:p>
            <a:pPr eaLnBrk="1" hangingPunct="1">
              <a:defRPr/>
            </a:pPr>
            <a:r>
              <a:rPr lang="de-DE" altLang="de-DE" dirty="0">
                <a:solidFill>
                  <a:schemeClr val="accent6">
                    <a:lumMod val="75000"/>
                  </a:schemeClr>
                </a:solidFill>
              </a:rPr>
              <a:t>Der Hauptschulbildungsgang</a:t>
            </a:r>
          </a:p>
        </p:txBody>
      </p:sp>
      <p:grpSp>
        <p:nvGrpSpPr>
          <p:cNvPr id="24581" name="Gruppieren 1"/>
          <p:cNvGrpSpPr>
            <a:grpSpLocks/>
          </p:cNvGrpSpPr>
          <p:nvPr/>
        </p:nvGrpSpPr>
        <p:grpSpPr bwMode="auto">
          <a:xfrm>
            <a:off x="690563" y="1557338"/>
            <a:ext cx="3908425" cy="4740275"/>
            <a:chOff x="690563" y="1557338"/>
            <a:chExt cx="3908425" cy="4740275"/>
          </a:xfrm>
        </p:grpSpPr>
        <p:sp>
          <p:nvSpPr>
            <p:cNvPr id="11" name="Rechteck 10"/>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13" name="Rechteck 12"/>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Hauptschulbildungsgang</a:t>
              </a:r>
            </a:p>
          </p:txBody>
        </p:sp>
        <p:sp>
          <p:nvSpPr>
            <p:cNvPr id="14" name="Rechteck 13"/>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15" name="Rechteck 14"/>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16" name="Rechteck 15"/>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26" name="Rechteck 25"/>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28" name="Rechteck 27"/>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31" name="Rechteck 30"/>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33"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8435"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Realschulbildungsgang</a:t>
            </a:r>
          </a:p>
        </p:txBody>
      </p:sp>
      <p:sp>
        <p:nvSpPr>
          <p:cNvPr id="31" name="Rechteck 30"/>
          <p:cNvSpPr/>
          <p:nvPr/>
        </p:nvSpPr>
        <p:spPr>
          <a:xfrm>
            <a:off x="5292725" y="1341438"/>
            <a:ext cx="3527425" cy="5016500"/>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6 Jahre bis zum Realschulabschluss bzw. qualifizierenden Realschulabschluss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(in der Regel Englisch)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möglich ab Klasse 7</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im Anschluss Übergang in die Sekundarstufe II </a:t>
            </a:r>
            <a:br>
              <a:rPr lang="de-DE" sz="2000" dirty="0">
                <a:solidFill>
                  <a:schemeClr val="accent6">
                    <a:lumMod val="75000"/>
                  </a:schemeClr>
                </a:solidFill>
                <a:latin typeface="+mn-lt"/>
              </a:rPr>
            </a:br>
            <a:r>
              <a:rPr lang="de-DE" sz="2000" dirty="0">
                <a:solidFill>
                  <a:schemeClr val="accent6">
                    <a:lumMod val="75000"/>
                  </a:schemeClr>
                </a:solidFill>
                <a:latin typeface="+mn-lt"/>
              </a:rPr>
              <a:t>(z. B. Berufsausbildung / gymnasiale Oberstufe)</a:t>
            </a:r>
          </a:p>
        </p:txBody>
      </p:sp>
      <p:sp>
        <p:nvSpPr>
          <p:cNvPr id="33" name="Fußzeilenplatzhalter 4"/>
          <p:cNvSpPr>
            <a:spLocks noGrp="1"/>
          </p:cNvSpPr>
          <p:nvPr>
            <p:ph type="ftr" sz="quarter" idx="11"/>
          </p:nvPr>
        </p:nvSpPr>
        <p:spPr/>
        <p:txBody>
          <a:bodyPr/>
          <a:lstStyle/>
          <a:p>
            <a:pPr>
              <a:defRPr/>
            </a:pPr>
            <a:r>
              <a:rPr lang="de-DE"/>
              <a:t>Hessisches Kultusministerium</a:t>
            </a:r>
          </a:p>
        </p:txBody>
      </p:sp>
      <p:grpSp>
        <p:nvGrpSpPr>
          <p:cNvPr id="26630" name="Gruppieren 1"/>
          <p:cNvGrpSpPr>
            <a:grpSpLocks/>
          </p:cNvGrpSpPr>
          <p:nvPr/>
        </p:nvGrpSpPr>
        <p:grpSpPr bwMode="auto">
          <a:xfrm>
            <a:off x="690563" y="1557338"/>
            <a:ext cx="3908425" cy="4740275"/>
            <a:chOff x="690563" y="1557338"/>
            <a:chExt cx="3908425" cy="4740275"/>
          </a:xfrm>
        </p:grpSpPr>
        <p:sp>
          <p:nvSpPr>
            <p:cNvPr id="40" name="Rechteck 39"/>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41" name="Rechteck 40"/>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Realschulbildungsgang</a:t>
              </a:r>
            </a:p>
          </p:txBody>
        </p:sp>
        <p:sp>
          <p:nvSpPr>
            <p:cNvPr id="42" name="Rechteck 41"/>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43" name="Rechteck 42"/>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44" name="Rechteck 43"/>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45" name="Rechteck 44"/>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46" name="Rechteck 45"/>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7" name="Rechteck 46"/>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7412"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gymnasiale Bildungsgang</a:t>
            </a:r>
          </a:p>
        </p:txBody>
      </p:sp>
      <p:sp>
        <p:nvSpPr>
          <p:cNvPr id="9" name="Rechteck 8"/>
          <p:cNvSpPr/>
          <p:nvPr/>
        </p:nvSpPr>
        <p:spPr>
          <a:xfrm>
            <a:off x="5292725" y="1343025"/>
            <a:ext cx="3527425" cy="5324475"/>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Der Abschluss dieses Bildungsganges wird am Ende der Sekundarstufe II erteilt (allgemeine Hochschulreife).</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(Englisch, Französisch oder Latein)</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verbindlich / dritte  Fremdsprache möglich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Übergang in ein Studium / in eine Berufsausbildung möglich</a:t>
            </a:r>
            <a:endParaRPr lang="de-DE" sz="1600" dirty="0">
              <a:latin typeface="+mn-lt"/>
            </a:endParaRPr>
          </a:p>
        </p:txBody>
      </p:sp>
      <p:sp>
        <p:nvSpPr>
          <p:cNvPr id="32" name="Fußzeilenplatzhalter 4"/>
          <p:cNvSpPr>
            <a:spLocks noGrp="1"/>
          </p:cNvSpPr>
          <p:nvPr>
            <p:ph type="ftr" sz="quarter" idx="11"/>
          </p:nvPr>
        </p:nvSpPr>
        <p:spPr/>
        <p:txBody>
          <a:bodyPr/>
          <a:lstStyle/>
          <a:p>
            <a:pPr>
              <a:defRPr/>
            </a:pPr>
            <a:r>
              <a:rPr lang="de-DE"/>
              <a:t/>
            </a:r>
            <a:br>
              <a:rPr lang="de-DE"/>
            </a:br>
            <a:endParaRPr lang="de-DE"/>
          </a:p>
        </p:txBody>
      </p:sp>
      <p:grpSp>
        <p:nvGrpSpPr>
          <p:cNvPr id="28678" name="Gruppieren 1"/>
          <p:cNvGrpSpPr>
            <a:grpSpLocks/>
          </p:cNvGrpSpPr>
          <p:nvPr/>
        </p:nvGrpSpPr>
        <p:grpSpPr bwMode="auto">
          <a:xfrm>
            <a:off x="655638" y="1525588"/>
            <a:ext cx="3949700" cy="4773612"/>
            <a:chOff x="655638" y="1525027"/>
            <a:chExt cx="3950174" cy="4774173"/>
          </a:xfrm>
        </p:grpSpPr>
        <p:sp>
          <p:nvSpPr>
            <p:cNvPr id="38" name="Rechteck 37"/>
            <p:cNvSpPr/>
            <p:nvPr/>
          </p:nvSpPr>
          <p:spPr>
            <a:xfrm>
              <a:off x="690567" y="5951497"/>
              <a:ext cx="3910481" cy="34770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39" name="Rechteck 38"/>
            <p:cNvSpPr/>
            <p:nvPr/>
          </p:nvSpPr>
          <p:spPr bwMode="auto">
            <a:xfrm>
              <a:off x="690567" y="5537110"/>
              <a:ext cx="3910481" cy="4143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Gymnasialer</a:t>
              </a:r>
              <a:r>
                <a:rPr lang="de-DE" sz="1600" dirty="0"/>
                <a:t> </a:t>
              </a:r>
              <a:r>
                <a:rPr lang="de-DE" sz="2000" dirty="0"/>
                <a:t>Bildungsgang</a:t>
              </a:r>
              <a:endParaRPr lang="de-DE" sz="1600" dirty="0"/>
            </a:p>
          </p:txBody>
        </p:sp>
        <p:sp>
          <p:nvSpPr>
            <p:cNvPr id="40" name="Rechteck 39"/>
            <p:cNvSpPr/>
            <p:nvPr/>
          </p:nvSpPr>
          <p:spPr bwMode="auto">
            <a:xfrm>
              <a:off x="2651663" y="1525588"/>
              <a:ext cx="979200" cy="40289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1" name="Rechteck 40"/>
            <p:cNvSpPr/>
            <p:nvPr/>
          </p:nvSpPr>
          <p:spPr bwMode="auto">
            <a:xfrm>
              <a:off x="3626612" y="1525588"/>
              <a:ext cx="979200" cy="4028959"/>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44" name="Rechteck 43"/>
            <p:cNvSpPr/>
            <p:nvPr/>
          </p:nvSpPr>
          <p:spPr bwMode="auto">
            <a:xfrm>
              <a:off x="1672902" y="1527882"/>
              <a:ext cx="979200" cy="40284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a:t>
              </a:r>
            </a:p>
          </p:txBody>
        </p:sp>
        <p:sp>
          <p:nvSpPr>
            <p:cNvPr id="45" name="Rechteck 44"/>
            <p:cNvSpPr/>
            <p:nvPr/>
          </p:nvSpPr>
          <p:spPr bwMode="auto">
            <a:xfrm>
              <a:off x="693989" y="1525027"/>
              <a:ext cx="979200" cy="4028400"/>
            </a:xfrm>
            <a:prstGeom prst="rect">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Gymnasium G8        (G9)</a:t>
              </a:r>
            </a:p>
          </p:txBody>
        </p:sp>
        <p:cxnSp>
          <p:nvCxnSpPr>
            <p:cNvPr id="6" name="Gerade Verbindung 5"/>
            <p:cNvCxnSpPr/>
            <p:nvPr/>
          </p:nvCxnSpPr>
          <p:spPr>
            <a:xfrm>
              <a:off x="655638"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3" name="Gerade Verbindung 22"/>
            <p:cNvCxnSpPr/>
            <p:nvPr/>
          </p:nvCxnSpPr>
          <p:spPr>
            <a:xfrm>
              <a:off x="1624129"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4" name="Gerade Verbindung 23"/>
            <p:cNvCxnSpPr/>
            <p:nvPr/>
          </p:nvCxnSpPr>
          <p:spPr>
            <a:xfrm>
              <a:off x="655638"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5" name="Gerade Verbindung 24"/>
            <p:cNvCxnSpPr/>
            <p:nvPr/>
          </p:nvCxnSpPr>
          <p:spPr>
            <a:xfrm>
              <a:off x="1624129"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6" name="Gerade Verbindung 25"/>
            <p:cNvCxnSpPr/>
            <p:nvPr/>
          </p:nvCxnSpPr>
          <p:spPr>
            <a:xfrm flipH="1">
              <a:off x="1663821" y="1574245"/>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31" name="Gerade Verbindung 30"/>
            <p:cNvCxnSpPr/>
            <p:nvPr/>
          </p:nvCxnSpPr>
          <p:spPr>
            <a:xfrm flipH="1">
              <a:off x="2640251" y="1575833"/>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43" name="Gerade Verbindung 42"/>
            <p:cNvCxnSpPr/>
            <p:nvPr/>
          </p:nvCxnSpPr>
          <p:spPr>
            <a:xfrm flipH="1">
              <a:off x="693743" y="1583771"/>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grpSp>
      <p:sp>
        <p:nvSpPr>
          <p:cNvPr id="28679" name="Fußzeilenplatzhalter 4"/>
          <p:cNvSpPr txBox="1">
            <a:spLocks/>
          </p:cNvSpPr>
          <p:nvPr/>
        </p:nvSpPr>
        <p:spPr bwMode="auto">
          <a:xfrm>
            <a:off x="533400" y="295275"/>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200" b="1">
                <a:solidFill>
                  <a:srgbClr val="244894"/>
                </a:solidFill>
              </a:rPr>
              <a:t>Hessisches Kultusministerium</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1813" y="838200"/>
            <a:ext cx="7772400" cy="1146175"/>
          </a:xfrm>
        </p:spPr>
        <p:txBody>
          <a:bodyPr/>
          <a:lstStyle/>
          <a:p>
            <a:pPr>
              <a:defRPr/>
            </a:pPr>
            <a:r>
              <a:rPr lang="de-DE" altLang="de-DE" dirty="0">
                <a:solidFill>
                  <a:schemeClr val="accent6">
                    <a:lumMod val="75000"/>
                  </a:schemeClr>
                </a:solidFill>
              </a:rPr>
              <a:t>Bildungsgänge und Schulformen – Was ist der Unterschied?</a:t>
            </a:r>
          </a:p>
        </p:txBody>
      </p:sp>
      <p:sp>
        <p:nvSpPr>
          <p:cNvPr id="18435" name="Inhaltsplatzhalter 2"/>
          <p:cNvSpPr>
            <a:spLocks noGrp="1"/>
          </p:cNvSpPr>
          <p:nvPr>
            <p:ph idx="1"/>
          </p:nvPr>
        </p:nvSpPr>
        <p:spPr>
          <a:xfrm>
            <a:off x="531813" y="1979613"/>
            <a:ext cx="7772400" cy="4114800"/>
          </a:xfrm>
        </p:spPr>
        <p:txBody>
          <a:bodyPr/>
          <a:lstStyle/>
          <a:p>
            <a:pPr marL="0" indent="0">
              <a:defRPr/>
            </a:pPr>
            <a:r>
              <a:rPr lang="de-DE" altLang="de-DE" sz="2000" dirty="0">
                <a:solidFill>
                  <a:schemeClr val="accent6">
                    <a:lumMod val="75000"/>
                  </a:schemeClr>
                </a:solidFill>
              </a:rPr>
              <a:t>In der Sekundarstufe I gibt es drei Bildungsgänge, die zu </a:t>
            </a:r>
            <a:r>
              <a:rPr lang="de-DE" altLang="de-DE" sz="2000" dirty="0" err="1">
                <a:solidFill>
                  <a:schemeClr val="accent6">
                    <a:lumMod val="75000"/>
                  </a:schemeClr>
                </a:solidFill>
              </a:rPr>
              <a:t>ver-schiedenen</a:t>
            </a:r>
            <a:r>
              <a:rPr lang="de-DE" altLang="de-DE" sz="2000" dirty="0">
                <a:solidFill>
                  <a:schemeClr val="accent6">
                    <a:lumMod val="75000"/>
                  </a:schemeClr>
                </a:solidFill>
              </a:rPr>
              <a:t> Abschlüssen führen:</a:t>
            </a:r>
          </a:p>
          <a:p>
            <a:pPr>
              <a:buFont typeface="Arial" panose="020B0604020202020204" pitchFamily="34" charset="0"/>
              <a:buChar char="•"/>
              <a:defRPr/>
            </a:pPr>
            <a:r>
              <a:rPr lang="de-DE" altLang="de-DE" sz="2000" dirty="0">
                <a:solidFill>
                  <a:schemeClr val="accent6">
                    <a:lumMod val="75000"/>
                  </a:schemeClr>
                </a:solidFill>
              </a:rPr>
              <a:t>Hauptschulbildungsgang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Hauptschulabschluss</a:t>
            </a:r>
          </a:p>
          <a:p>
            <a:pPr>
              <a:buFont typeface="Arial" panose="020B0604020202020204" pitchFamily="34" charset="0"/>
              <a:buChar char="•"/>
              <a:defRPr/>
            </a:pPr>
            <a:r>
              <a:rPr lang="de-DE" altLang="de-DE" sz="2000" dirty="0">
                <a:solidFill>
                  <a:schemeClr val="accent6">
                    <a:lumMod val="75000"/>
                  </a:schemeClr>
                </a:solidFill>
              </a:rPr>
              <a:t>Realschulbildungsgang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Mittlerer Abschluss 						(Realschulabschluss)</a:t>
            </a:r>
          </a:p>
          <a:p>
            <a:pPr>
              <a:buFont typeface="Arial" panose="020B0604020202020204" pitchFamily="34" charset="0"/>
              <a:buChar char="•"/>
              <a:defRPr/>
            </a:pPr>
            <a:r>
              <a:rPr lang="de-DE" altLang="de-DE" sz="2000" dirty="0">
                <a:solidFill>
                  <a:schemeClr val="accent6">
                    <a:lumMod val="75000"/>
                  </a:schemeClr>
                </a:solidFill>
              </a:rPr>
              <a:t>Gymnasialer Bildungsgang 	</a:t>
            </a:r>
            <a:r>
              <a:rPr lang="de-DE" altLang="de-DE" sz="2000" dirty="0">
                <a:solidFill>
                  <a:schemeClr val="accent6">
                    <a:lumMod val="75000"/>
                  </a:schemeClr>
                </a:solidFill>
                <a:sym typeface="Wingdings" panose="05000000000000000000" pitchFamily="2" charset="2"/>
              </a:rPr>
              <a:t></a:t>
            </a:r>
            <a:r>
              <a:rPr lang="de-DE" altLang="de-DE" sz="2000" dirty="0">
                <a:solidFill>
                  <a:schemeClr val="accent6">
                    <a:lumMod val="75000"/>
                  </a:schemeClr>
                </a:solidFill>
              </a:rPr>
              <a:t> 	Allgemeine Hochschulreife 					(Abitur)</a:t>
            </a:r>
          </a:p>
          <a:p>
            <a:pPr marL="0" indent="0">
              <a:defRPr/>
            </a:pPr>
            <a:r>
              <a:rPr lang="de-DE" altLang="de-DE" sz="2000" dirty="0">
                <a:solidFill>
                  <a:schemeClr val="accent6">
                    <a:lumMod val="75000"/>
                  </a:schemeClr>
                </a:solidFill>
              </a:rPr>
              <a:t>Es gibt unterschiedliche Schulformen, an denen diese Bildungs-</a:t>
            </a:r>
          </a:p>
          <a:p>
            <a:pPr marL="0" indent="0">
              <a:defRPr/>
            </a:pPr>
            <a:r>
              <a:rPr lang="de-DE" altLang="de-DE" sz="2000" dirty="0" err="1">
                <a:solidFill>
                  <a:schemeClr val="accent6">
                    <a:lumMod val="75000"/>
                  </a:schemeClr>
                </a:solidFill>
              </a:rPr>
              <a:t>gänge</a:t>
            </a:r>
            <a:r>
              <a:rPr lang="de-DE" altLang="de-DE" sz="2000" dirty="0">
                <a:solidFill>
                  <a:schemeClr val="accent6">
                    <a:lumMod val="75000"/>
                  </a:schemeClr>
                </a:solidFill>
              </a:rPr>
              <a:t> durchlaufen und die entsprechenden Abschlüsse erworben werden können.</a:t>
            </a:r>
          </a:p>
          <a:p>
            <a:pPr>
              <a:defRPr/>
            </a:pPr>
            <a:endParaRPr lang="de-DE" altLang="de-DE" sz="2000" dirty="0"/>
          </a:p>
          <a:p>
            <a:pPr marL="0" indent="0">
              <a:defRPr/>
            </a:pPr>
            <a:endParaRPr lang="de-DE" altLang="de-DE" sz="2000" dirty="0"/>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Donnerstag, 15. September 2022</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0243" name="Rectangle 2"/>
          <p:cNvSpPr>
            <a:spLocks noGrp="1" noChangeArrowheads="1"/>
          </p:cNvSpPr>
          <p:nvPr>
            <p:ph type="title"/>
          </p:nvPr>
        </p:nvSpPr>
        <p:spPr>
          <a:xfrm>
            <a:off x="533400" y="588963"/>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Schulformen in der Sekundarstufe I</a:t>
            </a:r>
          </a:p>
        </p:txBody>
      </p:sp>
      <p:sp>
        <p:nvSpPr>
          <p:cNvPr id="67" name="Fußzeilenplatzhalter 4"/>
          <p:cNvSpPr>
            <a:spLocks noGrp="1"/>
          </p:cNvSpPr>
          <p:nvPr>
            <p:ph type="ftr" sz="quarter" idx="11"/>
          </p:nvPr>
        </p:nvSpPr>
        <p:spPr/>
        <p:txBody>
          <a:bodyPr/>
          <a:lstStyle/>
          <a:p>
            <a:pPr>
              <a:defRPr/>
            </a:pPr>
            <a:r>
              <a:rPr lang="de-DE"/>
              <a:t>Hessisches Kultusministerium</a:t>
            </a:r>
          </a:p>
        </p:txBody>
      </p:sp>
      <p:grpSp>
        <p:nvGrpSpPr>
          <p:cNvPr id="32773" name="Gruppieren 1"/>
          <p:cNvGrpSpPr>
            <a:grpSpLocks/>
          </p:cNvGrpSpPr>
          <p:nvPr/>
        </p:nvGrpSpPr>
        <p:grpSpPr bwMode="auto">
          <a:xfrm>
            <a:off x="635000" y="1092200"/>
            <a:ext cx="7594600" cy="5216525"/>
            <a:chOff x="634477" y="1091779"/>
            <a:chExt cx="7595090" cy="5216946"/>
          </a:xfrm>
        </p:grpSpPr>
        <p:sp>
          <p:nvSpPr>
            <p:cNvPr id="10" name="Rechteck 9"/>
            <p:cNvSpPr/>
            <p:nvPr/>
          </p:nvSpPr>
          <p:spPr>
            <a:xfrm>
              <a:off x="2601517" y="1425181"/>
              <a:ext cx="2711625"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Mittlerer Abschluss</a:t>
              </a:r>
            </a:p>
          </p:txBody>
        </p:sp>
        <p:sp>
          <p:nvSpPr>
            <p:cNvPr id="12" name="Rechteck 11"/>
            <p:cNvSpPr/>
            <p:nvPr/>
          </p:nvSpPr>
          <p:spPr>
            <a:xfrm>
              <a:off x="5514767" y="1845903"/>
              <a:ext cx="2710038"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Hauptschulabschluss</a:t>
              </a:r>
            </a:p>
          </p:txBody>
        </p:sp>
        <p:sp>
          <p:nvSpPr>
            <p:cNvPr id="68" name="Rechteck 67"/>
            <p:cNvSpPr/>
            <p:nvPr/>
          </p:nvSpPr>
          <p:spPr>
            <a:xfrm>
              <a:off x="636065" y="5961035"/>
              <a:ext cx="7593502" cy="347690"/>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75" name="Rechteck 74"/>
            <p:cNvSpPr/>
            <p:nvPr/>
          </p:nvSpPr>
          <p:spPr bwMode="auto">
            <a:xfrm>
              <a:off x="642416" y="5445055"/>
              <a:ext cx="1782877" cy="51598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Gymnasialer Bildungsgang</a:t>
              </a:r>
            </a:p>
          </p:txBody>
        </p:sp>
        <p:sp>
          <p:nvSpPr>
            <p:cNvPr id="76" name="Rechteck 75"/>
            <p:cNvSpPr/>
            <p:nvPr/>
          </p:nvSpPr>
          <p:spPr bwMode="auto">
            <a:xfrm>
              <a:off x="2614218" y="5446643"/>
              <a:ext cx="2711625"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Realschulbildungsgang</a:t>
              </a:r>
            </a:p>
          </p:txBody>
        </p:sp>
        <p:sp>
          <p:nvSpPr>
            <p:cNvPr id="77" name="Rechteck 76"/>
            <p:cNvSpPr/>
            <p:nvPr/>
          </p:nvSpPr>
          <p:spPr bwMode="auto">
            <a:xfrm>
              <a:off x="5519530" y="5446643"/>
              <a:ext cx="2710037"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Hauptschulbildungsgang</a:t>
              </a:r>
            </a:p>
          </p:txBody>
        </p:sp>
        <p:sp>
          <p:nvSpPr>
            <p:cNvPr id="78" name="Rechteck 77"/>
            <p:cNvSpPr/>
            <p:nvPr/>
          </p:nvSpPr>
          <p:spPr bwMode="auto">
            <a:xfrm>
              <a:off x="5972780"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 Haupt- und Realschule</a:t>
              </a:r>
            </a:p>
          </p:txBody>
        </p:sp>
        <p:sp>
          <p:nvSpPr>
            <p:cNvPr id="79" name="Rechteck 78"/>
            <p:cNvSpPr/>
            <p:nvPr/>
          </p:nvSpPr>
          <p:spPr bwMode="auto">
            <a:xfrm>
              <a:off x="5520247" y="2261708"/>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80" name="Rechteck 79"/>
            <p:cNvSpPr/>
            <p:nvPr/>
          </p:nvSpPr>
          <p:spPr bwMode="auto">
            <a:xfrm>
              <a:off x="6420361"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1" name="Rechteck 80"/>
            <p:cNvSpPr/>
            <p:nvPr/>
          </p:nvSpPr>
          <p:spPr bwMode="auto">
            <a:xfrm>
              <a:off x="6873961"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2" name="Rechteck 81"/>
            <p:cNvSpPr/>
            <p:nvPr/>
          </p:nvSpPr>
          <p:spPr bwMode="auto">
            <a:xfrm>
              <a:off x="7318389"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3" name="Rechteck 82"/>
            <p:cNvSpPr/>
            <p:nvPr/>
          </p:nvSpPr>
          <p:spPr bwMode="auto">
            <a:xfrm>
              <a:off x="7771989"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4" name="Rechteck 83"/>
            <p:cNvSpPr/>
            <p:nvPr/>
          </p:nvSpPr>
          <p:spPr bwMode="auto">
            <a:xfrm>
              <a:off x="4874896"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5" name="Rechteck 84"/>
            <p:cNvSpPr/>
            <p:nvPr/>
          </p:nvSpPr>
          <p:spPr bwMode="auto">
            <a:xfrm>
              <a:off x="4421296"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6" name="Rechteck 85"/>
            <p:cNvSpPr/>
            <p:nvPr/>
          </p:nvSpPr>
          <p:spPr bwMode="auto">
            <a:xfrm>
              <a:off x="3969862"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7" name="Rechteck 86"/>
            <p:cNvSpPr/>
            <p:nvPr/>
          </p:nvSpPr>
          <p:spPr bwMode="auto">
            <a:xfrm>
              <a:off x="3516262"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8" name="Rechteck 87"/>
            <p:cNvSpPr/>
            <p:nvPr/>
          </p:nvSpPr>
          <p:spPr bwMode="auto">
            <a:xfrm>
              <a:off x="3069464"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89" name="Rechteck 88"/>
            <p:cNvSpPr/>
            <p:nvPr/>
          </p:nvSpPr>
          <p:spPr bwMode="auto">
            <a:xfrm>
              <a:off x="2614835"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90" name="Rechteck 89"/>
            <p:cNvSpPr/>
            <p:nvPr/>
          </p:nvSpPr>
          <p:spPr bwMode="auto">
            <a:xfrm>
              <a:off x="1972071"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91" name="Rechteck 90"/>
            <p:cNvSpPr/>
            <p:nvPr/>
          </p:nvSpPr>
          <p:spPr bwMode="auto">
            <a:xfrm>
              <a:off x="1521293"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92" name="Rechteck 91"/>
            <p:cNvSpPr/>
            <p:nvPr/>
          </p:nvSpPr>
          <p:spPr bwMode="auto">
            <a:xfrm>
              <a:off x="1074950" y="1844824"/>
              <a:ext cx="453600" cy="3601976"/>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  </a:t>
              </a:r>
            </a:p>
          </p:txBody>
        </p:sp>
        <p:sp>
          <p:nvSpPr>
            <p:cNvPr id="93" name="Rechteck 92"/>
            <p:cNvSpPr/>
            <p:nvPr/>
          </p:nvSpPr>
          <p:spPr bwMode="auto">
            <a:xfrm>
              <a:off x="634477"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1200" dirty="0"/>
                <a:t>            </a:t>
              </a:r>
              <a:r>
                <a:rPr lang="de-DE" sz="2000" dirty="0"/>
                <a:t>Gymnasium G8          (G9)           </a:t>
              </a:r>
            </a:p>
          </p:txBody>
        </p:sp>
        <p:cxnSp>
          <p:nvCxnSpPr>
            <p:cNvPr id="48" name="Gerade Verbindung 47"/>
            <p:cNvCxnSpPr/>
            <p:nvPr/>
          </p:nvCxnSpPr>
          <p:spPr>
            <a:xfrm>
              <a:off x="655116" y="2492067"/>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1" name="Gerade Verbindung 50"/>
            <p:cNvCxnSpPr/>
            <p:nvPr/>
          </p:nvCxnSpPr>
          <p:spPr>
            <a:xfrm>
              <a:off x="653528" y="1857016"/>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2" name="Gerade Verbindung 51"/>
            <p:cNvCxnSpPr/>
            <p:nvPr/>
          </p:nvCxnSpPr>
          <p:spPr>
            <a:xfrm flipV="1">
              <a:off x="642416"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8" name="Gerade Verbindung 57"/>
            <p:cNvCxnSpPr/>
            <p:nvPr/>
          </p:nvCxnSpPr>
          <p:spPr>
            <a:xfrm flipV="1">
              <a:off x="1086944"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9" name="Gerade Verbindung 58"/>
            <p:cNvCxnSpPr/>
            <p:nvPr/>
          </p:nvCxnSpPr>
          <p:spPr>
            <a:xfrm flipV="1">
              <a:off x="1518772"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sp>
          <p:nvSpPr>
            <p:cNvPr id="38" name="Rechteck 37"/>
            <p:cNvSpPr/>
            <p:nvPr/>
          </p:nvSpPr>
          <p:spPr>
            <a:xfrm>
              <a:off x="634477" y="1091779"/>
              <a:ext cx="1795579" cy="68109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1600" dirty="0">
                  <a:solidFill>
                    <a:schemeClr val="bg1"/>
                  </a:solidFill>
                </a:rPr>
                <a:t> Erwerb des Abschlusses am Ende der Sek II</a:t>
              </a:r>
            </a:p>
          </p:txBody>
        </p:sp>
      </p:gr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484313"/>
            <a:ext cx="7772400" cy="48244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Die Klassenlehrerin oder der Klassenlehrer soll möglichst viele Wochenstunden und möglichst mehrere Schuljahre in der Klasse unterrichten.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Unterrichtskonzeption ist in besonderem Maße auf die individuelle Förderung der Schülerinnen und Schüler angelegt.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Bei geeigneten Unterrichtsthemen soll fachübergreifend unterrichtet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Als Fremdsprache wird Englisch angeboten.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Donnerstag, 15. September 2022</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
        <p:nvSpPr>
          <p:cNvPr id="6" name="Rectangle 2"/>
          <p:cNvSpPr txBox="1">
            <a:spLocks noChangeArrowheads="1"/>
          </p:cNvSpPr>
          <p:nvPr/>
        </p:nvSpPr>
        <p:spPr bwMode="auto">
          <a:xfrm>
            <a:off x="533400" y="69215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916113"/>
            <a:ext cx="7772400" cy="43926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Am Ende der Jahrgangstufe 9 wird der Hauptschulabschluss oder bei entsprechenden Noten der qualifizierende Hauptschul-abschluss erteilt.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Hauptschule umfasst die Jahrgangsstufen 5 bis 9. </a:t>
            </a:r>
            <a:br>
              <a:rPr lang="de-DE" sz="2000" dirty="0">
                <a:solidFill>
                  <a:schemeClr val="accent6">
                    <a:lumMod val="75000"/>
                  </a:schemeClr>
                </a:solidFill>
              </a:rPr>
            </a:br>
            <a:r>
              <a:rPr lang="de-DE" sz="2000" dirty="0">
                <a:solidFill>
                  <a:schemeClr val="accent6">
                    <a:lumMod val="75000"/>
                  </a:schemeClr>
                </a:solidFill>
              </a:rPr>
              <a:t>Unter bestimmten Voraussetzungen kann auch ein zehntes Hauptschuljahr angeboten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Donnerstag, 15. September 2022</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
        <p:nvSpPr>
          <p:cNvPr id="6" name="Rectangle 2"/>
          <p:cNvSpPr txBox="1">
            <a:spLocks noChangeArrowheads="1"/>
          </p:cNvSpPr>
          <p:nvPr/>
        </p:nvSpPr>
        <p:spPr bwMode="auto">
          <a:xfrm>
            <a:off x="533400" y="692150"/>
            <a:ext cx="77724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1813" y="1700213"/>
            <a:ext cx="7772400" cy="4394200"/>
          </a:xfrm>
        </p:spPr>
        <p:txBody>
          <a:bodyPr/>
          <a:lstStyle/>
          <a:p>
            <a:pPr marL="285750" indent="-285750">
              <a:buFont typeface="Arial" panose="020B0604020202020204" pitchFamily="34" charset="0"/>
              <a:buChar char="•"/>
              <a:defRPr/>
            </a:pPr>
            <a:r>
              <a:rPr lang="de-DE" sz="2000" dirty="0">
                <a:solidFill>
                  <a:schemeClr val="accent6">
                    <a:lumMod val="75000"/>
                  </a:schemeClr>
                </a:solidFill>
              </a:rPr>
              <a:t>Haupt-  und  Realschulbildungsgang werden an einer Schule angeboten.</a:t>
            </a:r>
          </a:p>
          <a:p>
            <a:pPr marL="285750" indent="-285750">
              <a:buFont typeface="Arial" panose="020B0604020202020204" pitchFamily="34" charset="0"/>
              <a:buChar char="•"/>
              <a:defRPr/>
            </a:pPr>
            <a:r>
              <a:rPr lang="de-DE" sz="2000" dirty="0">
                <a:solidFill>
                  <a:schemeClr val="accent6">
                    <a:lumMod val="75000"/>
                  </a:schemeClr>
                </a:solidFill>
              </a:rPr>
              <a:t>Der Unterricht findet in der Regel im jeweiligen Bildungsgang statt.</a:t>
            </a:r>
          </a:p>
          <a:p>
            <a:pPr marL="273050" indent="-273050">
              <a:buFont typeface="Arial" panose="020B0604020202020204" pitchFamily="34" charset="0"/>
              <a:buChar char="•"/>
              <a:defRPr/>
            </a:pPr>
            <a:r>
              <a:rPr lang="de-DE" sz="2000" dirty="0">
                <a:solidFill>
                  <a:schemeClr val="accent6">
                    <a:lumMod val="75000"/>
                  </a:schemeClr>
                </a:solidFill>
              </a:rPr>
              <a:t>In den Fächern Deutsch, Mathematik und der ersten Fremd-   </a:t>
            </a:r>
          </a:p>
          <a:p>
            <a:pPr marL="0" indent="0">
              <a:defRPr/>
            </a:pPr>
            <a:r>
              <a:rPr lang="de-DE" sz="2000" dirty="0">
                <a:solidFill>
                  <a:schemeClr val="accent6">
                    <a:lumMod val="75000"/>
                  </a:schemeClr>
                </a:solidFill>
              </a:rPr>
              <a:t>    </a:t>
            </a:r>
            <a:r>
              <a:rPr lang="de-DE" sz="2000" dirty="0" err="1">
                <a:solidFill>
                  <a:schemeClr val="accent6">
                    <a:lumMod val="75000"/>
                  </a:schemeClr>
                </a:solidFill>
              </a:rPr>
              <a:t>sprache</a:t>
            </a:r>
            <a:r>
              <a:rPr lang="de-DE" sz="2000" dirty="0">
                <a:solidFill>
                  <a:schemeClr val="accent6">
                    <a:lumMod val="75000"/>
                  </a:schemeClr>
                </a:solidFill>
              </a:rPr>
              <a:t> wird spätestens ab der Jahrgangsstufe 7 schulzweig-  </a:t>
            </a:r>
          </a:p>
          <a:p>
            <a:pPr marL="0" indent="0">
              <a:defRPr/>
            </a:pPr>
            <a:r>
              <a:rPr lang="de-DE" sz="2000" dirty="0">
                <a:solidFill>
                  <a:schemeClr val="accent6">
                    <a:lumMod val="75000"/>
                  </a:schemeClr>
                </a:solidFill>
              </a:rPr>
              <a:t>    bezogen unterrichtet. </a:t>
            </a:r>
          </a:p>
          <a:p>
            <a:pPr marL="285750" indent="-285750">
              <a:buFont typeface="Arial" panose="020B0604020202020204" pitchFamily="34" charset="0"/>
              <a:buChar char="•"/>
              <a:defRPr/>
            </a:pPr>
            <a:r>
              <a:rPr lang="de-DE" sz="2000" dirty="0">
                <a:solidFill>
                  <a:schemeClr val="accent6">
                    <a:lumMod val="75000"/>
                  </a:schemeClr>
                </a:solidFill>
              </a:rPr>
              <a:t>Die Wahl einer zweiten Fremdsprache ist im Realschulbildungs-gang möglich.</a:t>
            </a:r>
          </a:p>
          <a:p>
            <a:pPr marL="285750" indent="-285750">
              <a:buFont typeface="Arial" panose="020B0604020202020204" pitchFamily="34" charset="0"/>
              <a:buChar char="•"/>
              <a:defRPr/>
            </a:pPr>
            <a:r>
              <a:rPr lang="de-DE" sz="2000" dirty="0">
                <a:solidFill>
                  <a:schemeClr val="accent6">
                    <a:lumMod val="75000"/>
                  </a:schemeClr>
                </a:solidFill>
              </a:rPr>
              <a:t>Ein Wechsel der Bildungsgänge kann ohne Schulwechsel erfolgen.</a:t>
            </a: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Donnerstag, 15. September 2022</a:t>
            </a:fld>
            <a:endParaRPr lang="de-DE" dirty="0"/>
          </a:p>
        </p:txBody>
      </p:sp>
      <p:sp>
        <p:nvSpPr>
          <p:cNvPr id="5" name="Fußzeilenplatzhalter 4"/>
          <p:cNvSpPr>
            <a:spLocks noGrp="1"/>
          </p:cNvSpPr>
          <p:nvPr>
            <p:ph type="ftr" sz="quarter" idx="11"/>
          </p:nvPr>
        </p:nvSpPr>
        <p:spPr/>
        <p:txBody>
          <a:bodyPr/>
          <a:lstStyle/>
          <a:p>
            <a:pPr>
              <a:defRPr/>
            </a:pPr>
            <a:r>
              <a:rPr lang="de-DE" dirty="0"/>
              <a:t>Hessisches Kultusministerium</a:t>
            </a:r>
          </a:p>
        </p:txBody>
      </p:sp>
      <p:sp>
        <p:nvSpPr>
          <p:cNvPr id="6"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verbundene Haupt- und Realschule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Mittelstufenschule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20485"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In den Jahrgangsstufen 5 bis 7 (Aufbaustufe) der Mittelstufen-schule werden der Haupt- und der Realschulbildungsgang schulformübergreifend unterrichtet.</a:t>
            </a:r>
          </a:p>
          <a:p>
            <a:pPr marL="285750" indent="-285750">
              <a:buClr>
                <a:srgbClr val="22228B"/>
              </a:buClr>
              <a:buFontTx/>
              <a:buChar char="•"/>
              <a:defRPr/>
            </a:pPr>
            <a:r>
              <a:rPr lang="de-DE" altLang="de-DE" sz="2000" dirty="0">
                <a:solidFill>
                  <a:schemeClr val="accent6">
                    <a:lumMod val="75000"/>
                  </a:schemeClr>
                </a:solidFill>
              </a:rPr>
              <a:t>In den Kernfächern Mathematik, Deutsch und Englisch kann der Unterricht differenziert angeboten werden. </a:t>
            </a:r>
          </a:p>
          <a:p>
            <a:pPr marL="285750" indent="-285750">
              <a:buClr>
                <a:srgbClr val="22228B"/>
              </a:buClr>
              <a:buFontTx/>
              <a:buChar char="•"/>
              <a:defRPr/>
            </a:pPr>
            <a:r>
              <a:rPr lang="de-DE" altLang="de-DE" sz="2000" dirty="0">
                <a:solidFill>
                  <a:schemeClr val="accent6">
                    <a:lumMod val="75000"/>
                  </a:schemeClr>
                </a:solidFill>
              </a:rPr>
              <a:t>Berufliche Orientierung ist Inhalt in allen Fächern.</a:t>
            </a:r>
          </a:p>
          <a:p>
            <a:pPr marL="285750" indent="-285750">
              <a:buClr>
                <a:srgbClr val="22228B"/>
              </a:buClr>
              <a:buFontTx/>
              <a:buChar char="•"/>
              <a:defRPr/>
            </a:pPr>
            <a:r>
              <a:rPr lang="de-DE" altLang="de-DE" sz="2000" dirty="0">
                <a:solidFill>
                  <a:schemeClr val="accent6">
                    <a:lumMod val="75000"/>
                  </a:schemeClr>
                </a:solidFill>
              </a:rPr>
              <a:t>Ab </a:t>
            </a:r>
            <a:r>
              <a:rPr lang="de-DE" sz="2000" dirty="0">
                <a:solidFill>
                  <a:schemeClr val="accent6">
                    <a:lumMod val="75000"/>
                  </a:schemeClr>
                </a:solidFill>
              </a:rPr>
              <a:t>Jahrgangsstufe</a:t>
            </a:r>
            <a:r>
              <a:rPr lang="de-DE" altLang="de-DE" sz="2000" dirty="0">
                <a:solidFill>
                  <a:schemeClr val="accent6">
                    <a:lumMod val="75000"/>
                  </a:schemeClr>
                </a:solidFill>
              </a:rPr>
              <a:t> 8 erfolgt in Kooperation mit einer beruflichen Schule eine Schwerpunktsetzung in den Fachrichtungen Wirtschaft, Technik, Gesundheit und Sozialwesen. Der berufsbezogene Unterricht findet in der beruflichen Schule statt.</a:t>
            </a:r>
          </a:p>
          <a:p>
            <a:pPr marL="285750" indent="-285750">
              <a:buClr>
                <a:srgbClr val="22228B"/>
              </a:buClr>
              <a:buFontTx/>
              <a:buChar char="•"/>
              <a:defRPr/>
            </a:pPr>
            <a:r>
              <a:rPr lang="de-DE" altLang="de-DE" sz="2000" dirty="0">
                <a:solidFill>
                  <a:schemeClr val="accent6">
                    <a:lumMod val="75000"/>
                  </a:schemeClr>
                </a:solidFill>
              </a:rPr>
              <a:t>Mittelstufenschulen kooperieren auch mit anerkannten Aus-bildungsbetrieben.</a:t>
            </a:r>
          </a:p>
          <a:p>
            <a:pPr marL="285750" indent="-285750">
              <a:buClr>
                <a:srgbClr val="22228B"/>
              </a:buClr>
              <a:buFontTx/>
              <a:buChar char="•"/>
              <a:defRPr/>
            </a:pPr>
            <a:endParaRPr lang="de-DE" altLang="de-DE" sz="2000" dirty="0">
              <a:solidFill>
                <a:schemeClr val="accent6">
                  <a:lumMod val="75000"/>
                </a:schemeClr>
              </a:solidFill>
            </a:endParaRP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0243" name="Rectangle 2"/>
          <p:cNvSpPr>
            <a:spLocks noGrp="1" noChangeArrowheads="1"/>
          </p:cNvSpPr>
          <p:nvPr>
            <p:ph type="title"/>
          </p:nvPr>
        </p:nvSpPr>
        <p:spPr>
          <a:xfrm>
            <a:off x="533400" y="838200"/>
            <a:ext cx="7772400" cy="1146175"/>
          </a:xfrm>
        </p:spPr>
        <p:txBody>
          <a:bodyPr/>
          <a:lstStyle/>
          <a:p>
            <a:pPr>
              <a:defRPr/>
            </a:pPr>
            <a:r>
              <a:rPr lang="de-DE" altLang="de-DE" dirty="0">
                <a:solidFill>
                  <a:schemeClr val="accent6">
                    <a:lumMod val="75000"/>
                  </a:schemeClr>
                </a:solidFill>
                <a:ea typeface="MS PGothic" pitchFamily="34" charset="-128"/>
                <a:cs typeface="Arial" charset="0"/>
              </a:rPr>
              <a:t>Schulform Realschule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2" name="Inhaltsplatzhalter 2"/>
          <p:cNvSpPr>
            <a:spLocks noGrp="1"/>
          </p:cNvSpPr>
          <p:nvPr>
            <p:ph idx="1"/>
          </p:nvPr>
        </p:nvSpPr>
        <p:spPr>
          <a:xfrm>
            <a:off x="531813" y="1700213"/>
            <a:ext cx="7772400" cy="4394200"/>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Die erste Fremdsprache ist verbindlich und versetzungsrelevant.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In der Regel wird Englisch als erste Fremdsprache angeboten.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Zweite Fremdsprache ist in der Regel Französisch.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Weitere Fremdsprachen können im Rahmen der Stundentafel zugelassen werden, wenn die Voraussetzungen dafür an der Schule gegeben sind.</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Bei entsprechenden Leistungen ist nach der Sekundarstufe I ein direkter Wechsel in den gymnasialen Bildungsgang (gymnasiale Oberstufe oder Berufliches Gymnasium) möglich.</a:t>
            </a:r>
          </a:p>
          <a:p>
            <a:pPr marL="0" indent="0">
              <a:buClr>
                <a:schemeClr val="accent6">
                  <a:lumMod val="75000"/>
                </a:schemeClr>
              </a:buClr>
              <a:defRPr/>
            </a:pPr>
            <a:endParaRPr lang="de-DE" dirty="0">
              <a:solidFill>
                <a:schemeClr val="accent6">
                  <a:lumMod val="75000"/>
                </a:schemeClr>
              </a:solidFill>
            </a:endParaRPr>
          </a:p>
          <a:p>
            <a:pPr marL="0" indent="0">
              <a:buClr>
                <a:schemeClr val="accent6">
                  <a:lumMod val="75000"/>
                </a:schemeClr>
              </a:buClr>
              <a:defRPr/>
            </a:pPr>
            <a:endParaRPr lang="de-DE"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dirty="0">
              <a:solidFill>
                <a:schemeClr val="accent6">
                  <a:lumMod val="75000"/>
                </a:schemeClr>
              </a:solidFill>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Inhalt</a:t>
            </a:r>
          </a:p>
        </p:txBody>
      </p:sp>
      <p:sp>
        <p:nvSpPr>
          <p:cNvPr id="5123" name="Inhaltsplatzhalter 2"/>
          <p:cNvSpPr>
            <a:spLocks noGrp="1"/>
          </p:cNvSpPr>
          <p:nvPr>
            <p:ph idx="1"/>
          </p:nvPr>
        </p:nvSpPr>
        <p:spPr/>
        <p:txBody>
          <a:bodyPr/>
          <a:lstStyle/>
          <a:p>
            <a:pPr marL="0" indent="0" eaLnBrk="1" hangingPunct="1">
              <a:lnSpc>
                <a:spcPct val="150000"/>
              </a:lnSpc>
              <a:spcAft>
                <a:spcPts val="600"/>
              </a:spcAft>
              <a:buClr>
                <a:schemeClr val="tx2"/>
              </a:buClr>
              <a:defRPr/>
            </a:pPr>
            <a:r>
              <a:rPr lang="de-DE" altLang="de-DE" sz="2000" b="1" dirty="0">
                <a:solidFill>
                  <a:schemeClr val="accent6">
                    <a:lumMod val="75000"/>
                  </a:schemeClr>
                </a:solidFill>
                <a:ea typeface="MS PGothic" pitchFamily="34" charset="-128"/>
                <a:cs typeface="Arial" charset="0"/>
              </a:rPr>
              <a:t>Sie erhalten Informationen zu folgenden Fragen:</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Rechte haben Sie als Eltern bei der Wahl des weiterführenden Bildungsganges?</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Wie  ist das Verfahren für die Wahl des weiterführenden Bildungsganges ausgestaltet?</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Besonderheiten haben die Bildungsgänge und Schulformen der weiterführenden Schulen?</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6"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0243" name="Rectangle 2"/>
          <p:cNvSpPr>
            <a:spLocks noGrp="1" noChangeArrowheads="1"/>
          </p:cNvSpPr>
          <p:nvPr>
            <p:ph type="title"/>
          </p:nvPr>
        </p:nvSpPr>
        <p:spPr>
          <a:xfrm>
            <a:off x="533400" y="838200"/>
            <a:ext cx="7772400" cy="503238"/>
          </a:xfrm>
        </p:spPr>
        <p:txBody>
          <a:bodyPr/>
          <a:lstStyle/>
          <a:p>
            <a:pPr>
              <a:defRPr/>
            </a:pPr>
            <a:r>
              <a:rPr lang="de-DE" altLang="de-DE" dirty="0">
                <a:solidFill>
                  <a:schemeClr val="accent6">
                    <a:lumMod val="75000"/>
                  </a:schemeClr>
                </a:solidFill>
                <a:ea typeface="MS PGothic" pitchFamily="34" charset="-128"/>
                <a:cs typeface="Arial" charset="0"/>
              </a:rPr>
              <a:t>Schulform Gymnasium</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3" name="Inhaltsplatzhalter 2"/>
          <p:cNvSpPr>
            <a:spLocks noGrp="1"/>
          </p:cNvSpPr>
          <p:nvPr>
            <p:ph idx="1"/>
          </p:nvPr>
        </p:nvSpPr>
        <p:spPr>
          <a:xfrm>
            <a:off x="531813" y="1268413"/>
            <a:ext cx="7772400" cy="5040312"/>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Der Unterricht ist so ausgerichtet, dass Schülerinnen und Schüler in der Mittelstufe zum studienqualifizierenden Bildungsgang der gymnasialen Oberstufe hingeführt werden.</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Es muss aber auch eine praxisbezogene Grundbildung und eine Hinführung zur Arbeits- und Wirtschaftswelt erfolgen, die zum direkten Wechsel in berufsqualifizierende Bildungsgänge nach der Mittelstufe befähigt.</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Erste und zweite Fremdsprache sind verpflichtend und haben mit Blick auf die Versetzungsentscheidung den Stellenwert eines Hauptfaches. Eine dritte Fremdsprache ist möglich.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Im Wahlunterricht können Schwerpunktsetzungen für ein eigenes Schulprofil erfolgen, die Schülerinnen und Schülern die Ausprägung von Fähigkeiten und Neigungen ermöglichen.</a:t>
            </a: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kooperative Gesamtschule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47109" name="Inhaltsplatzhalter 2"/>
          <p:cNvSpPr>
            <a:spLocks noGrp="1"/>
          </p:cNvSpPr>
          <p:nvPr>
            <p:ph idx="1"/>
          </p:nvPr>
        </p:nvSpPr>
        <p:spPr>
          <a:xfrm>
            <a:off x="531813" y="1979613"/>
            <a:ext cx="7772400" cy="4114800"/>
          </a:xfrm>
        </p:spPr>
        <p:txBody>
          <a:bodyPr/>
          <a:lstStyle/>
          <a:p>
            <a:pPr marL="285750" indent="-285750">
              <a:buFontTx/>
              <a:buChar char="•"/>
            </a:pPr>
            <a:r>
              <a:rPr lang="de-DE" altLang="de-DE" sz="2000">
                <a:solidFill>
                  <a:srgbClr val="22228B"/>
                </a:solidFill>
              </a:rPr>
              <a:t>Alle drei Bildungsgänge werden unter dem Dach einer Schule angeboten.</a:t>
            </a:r>
          </a:p>
          <a:p>
            <a:pPr marL="285750" indent="-285750">
              <a:buFontTx/>
              <a:buChar char="•"/>
            </a:pPr>
            <a:r>
              <a:rPr lang="de-DE" altLang="de-DE" sz="2000">
                <a:solidFill>
                  <a:srgbClr val="22228B"/>
                </a:solidFill>
              </a:rPr>
              <a:t>Entsprechend können dort auch alle Abschlüsse der Sekundar-stufe I erreicht werden.</a:t>
            </a:r>
          </a:p>
          <a:p>
            <a:pPr marL="285750" indent="-285750">
              <a:buFontTx/>
              <a:buChar char="•"/>
            </a:pPr>
            <a:r>
              <a:rPr lang="de-DE" altLang="de-DE" sz="2000">
                <a:solidFill>
                  <a:srgbClr val="22228B"/>
                </a:solidFill>
              </a:rPr>
              <a:t>Der Unterricht findet in den jeweiligen Schulzweigen bildungs-gangbezogen statt (Hauptschulzweig, Realschulzweig, Gymnasialzweig).</a:t>
            </a:r>
          </a:p>
          <a:p>
            <a:pPr marL="285750" indent="-285750">
              <a:buFontTx/>
              <a:buChar char="•"/>
            </a:pPr>
            <a:r>
              <a:rPr lang="de-DE" altLang="de-DE" sz="2000">
                <a:solidFill>
                  <a:srgbClr val="22228B"/>
                </a:solidFill>
              </a:rPr>
              <a:t>Der Wechsel des Bildungsgangs kann ohne Schulwechsel erfolgen.</a:t>
            </a:r>
            <a:endParaRPr lang="de-DE" altLang="de-DE" b="1">
              <a:solidFill>
                <a:srgbClr val="FF0000"/>
              </a:solidFill>
              <a:ea typeface="MS PGothic" panose="020B0600070205080204" pitchFamily="34" charset="-128"/>
            </a:endParaRPr>
          </a:p>
          <a:p>
            <a:pPr marL="285750" indent="-285750" algn="just"/>
            <a:endParaRPr lang="de-DE" altLang="de-DE"/>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Donnerstag, 15. September 2022</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integrierte Gesamtschule</a:t>
            </a:r>
          </a:p>
        </p:txBody>
      </p:sp>
      <p:sp>
        <p:nvSpPr>
          <p:cNvPr id="67" name="Fußzeilenplatzhalter 4"/>
          <p:cNvSpPr>
            <a:spLocks noGrp="1"/>
          </p:cNvSpPr>
          <p:nvPr>
            <p:ph type="ftr" sz="quarter" idx="11"/>
          </p:nvPr>
        </p:nvSpPr>
        <p:spPr/>
        <p:txBody>
          <a:bodyPr/>
          <a:lstStyle/>
          <a:p>
            <a:pPr>
              <a:defRPr/>
            </a:pPr>
            <a:r>
              <a:rPr lang="de-DE"/>
              <a:t>Hessisches Kultusministerium</a:t>
            </a:r>
          </a:p>
        </p:txBody>
      </p:sp>
      <p:sp>
        <p:nvSpPr>
          <p:cNvPr id="24581"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Alle drei Bildungsgänge werden unter dem Dach einer Schule angeboten.</a:t>
            </a:r>
          </a:p>
          <a:p>
            <a:pPr marL="285750" indent="-285750">
              <a:buClr>
                <a:srgbClr val="22228B"/>
              </a:buClr>
              <a:buFontTx/>
              <a:buChar char="•"/>
              <a:defRPr/>
            </a:pPr>
            <a:r>
              <a:rPr lang="de-DE" altLang="de-DE" sz="2000" dirty="0">
                <a:solidFill>
                  <a:schemeClr val="accent6">
                    <a:lumMod val="75000"/>
                  </a:schemeClr>
                </a:solidFill>
              </a:rPr>
              <a:t>Entsprechend können auch alle Abschlüsse der Sekundarstufe I erreicht werden.</a:t>
            </a:r>
          </a:p>
          <a:p>
            <a:pPr marL="285750" indent="-285750">
              <a:buClr>
                <a:srgbClr val="22228B"/>
              </a:buClr>
              <a:buFontTx/>
              <a:buChar char="•"/>
              <a:defRPr/>
            </a:pPr>
            <a:r>
              <a:rPr lang="de-DE" altLang="de-DE" sz="2000" dirty="0">
                <a:solidFill>
                  <a:schemeClr val="accent6">
                    <a:lumMod val="75000"/>
                  </a:schemeClr>
                </a:solidFill>
              </a:rPr>
              <a:t>Der Unterricht findet bildungsgangübergreifend statt, dadurch erfolgt ein längeres gemeinsames Lernen im Klassenverband (Kernunterricht).</a:t>
            </a:r>
          </a:p>
          <a:p>
            <a:pPr marL="285750" indent="-285750">
              <a:buClr>
                <a:srgbClr val="22228B"/>
              </a:buClr>
              <a:buFontTx/>
              <a:buChar char="•"/>
              <a:defRPr/>
            </a:pPr>
            <a:r>
              <a:rPr lang="de-DE" altLang="de-DE" sz="2000" dirty="0">
                <a:solidFill>
                  <a:schemeClr val="accent6">
                    <a:lumMod val="75000"/>
                  </a:schemeClr>
                </a:solidFill>
              </a:rPr>
              <a:t>Zunehmend erfolgt eine Ausdifferenzierung nach Leistung im Kursunterricht (E/G- oder A/B/C-Kurse).</a:t>
            </a:r>
          </a:p>
          <a:p>
            <a:pPr marL="285750" indent="-285750">
              <a:buClr>
                <a:srgbClr val="22228B"/>
              </a:buClr>
              <a:buFontTx/>
              <a:buChar char="•"/>
              <a:defRPr/>
            </a:pPr>
            <a:r>
              <a:rPr lang="de-DE" altLang="de-DE" sz="2000" dirty="0">
                <a:solidFill>
                  <a:schemeClr val="accent6">
                    <a:lumMod val="75000"/>
                  </a:schemeClr>
                </a:solidFill>
              </a:rPr>
              <a:t>Die Zuerkennung des Schulabschlusses entscheidet sich am Ende von Jahrgangsstufe  9 oder 10 auf Grundlage der erbrachten Leistungen.</a:t>
            </a: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dirty="0">
              <a:solidFill>
                <a:schemeClr val="accent6">
                  <a:lumMod val="75000"/>
                </a:schemeClr>
              </a:solidFill>
            </a:endParaRPr>
          </a:p>
          <a:p>
            <a:pPr marL="285750" indent="-285750">
              <a:defRPr/>
            </a:pPr>
            <a:endParaRPr lang="de-DE" altLang="de-DE" dirty="0"/>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531813" y="838200"/>
            <a:ext cx="7772400" cy="503238"/>
          </a:xfrm>
        </p:spPr>
        <p:txBody>
          <a:bodyPr/>
          <a:lstStyle/>
          <a:p>
            <a:pPr>
              <a:defRPr/>
            </a:pPr>
            <a:r>
              <a:rPr lang="de-DE" altLang="de-DE" dirty="0">
                <a:solidFill>
                  <a:schemeClr val="accent6">
                    <a:lumMod val="75000"/>
                  </a:schemeClr>
                </a:solidFill>
              </a:rPr>
              <a:t>Wie geht es weiter nach der Sekundarstufe I?</a:t>
            </a:r>
          </a:p>
        </p:txBody>
      </p:sp>
      <p:sp>
        <p:nvSpPr>
          <p:cNvPr id="27651" name="Inhaltsplatzhalter 2"/>
          <p:cNvSpPr>
            <a:spLocks noGrp="1"/>
          </p:cNvSpPr>
          <p:nvPr>
            <p:ph idx="1"/>
          </p:nvPr>
        </p:nvSpPr>
        <p:spPr>
          <a:xfrm>
            <a:off x="531813" y="1700213"/>
            <a:ext cx="7772400" cy="4394200"/>
          </a:xfrm>
        </p:spPr>
        <p:txBody>
          <a:bodyPr/>
          <a:lstStyle/>
          <a:p>
            <a:pPr marL="0" indent="0">
              <a:defRPr/>
            </a:pPr>
            <a:r>
              <a:rPr lang="de-DE" altLang="de-DE" sz="2000" dirty="0">
                <a:solidFill>
                  <a:schemeClr val="accent6">
                    <a:lumMod val="75000"/>
                  </a:schemeClr>
                </a:solidFill>
              </a:rPr>
              <a:t>Alle Jugendlichen besuchen nach der Sekundarstufe I (Mittelstufe) weiter die Schule und wechseln in die Sekundarstufe II (Oberstufe).</a:t>
            </a:r>
          </a:p>
          <a:p>
            <a:pPr marL="0" indent="0">
              <a:defRPr/>
            </a:pPr>
            <a:r>
              <a:rPr lang="de-DE" altLang="de-DE" sz="2000" dirty="0">
                <a:solidFill>
                  <a:schemeClr val="accent6">
                    <a:lumMod val="75000"/>
                  </a:schemeClr>
                </a:solidFill>
              </a:rPr>
              <a:t>In der Sekundarstufe II gibt es </a:t>
            </a:r>
          </a:p>
          <a:p>
            <a:pPr>
              <a:buFont typeface="Arial" panose="020B0604020202020204" pitchFamily="34" charset="0"/>
              <a:buChar char="•"/>
              <a:defRPr/>
            </a:pPr>
            <a:r>
              <a:rPr lang="de-DE" altLang="de-DE" sz="2000" dirty="0">
                <a:solidFill>
                  <a:schemeClr val="accent6">
                    <a:lumMod val="75000"/>
                  </a:schemeClr>
                </a:solidFill>
              </a:rPr>
              <a:t>studienqualifizierende Bildungsgänge</a:t>
            </a:r>
          </a:p>
          <a:p>
            <a:pPr marL="0" indent="0">
              <a:defRPr/>
            </a:pPr>
            <a:r>
              <a:rPr lang="de-DE" altLang="de-DE" dirty="0">
                <a:solidFill>
                  <a:schemeClr val="accent6">
                    <a:lumMod val="75000"/>
                  </a:schemeClr>
                </a:solidFill>
              </a:rPr>
              <a:t>     </a:t>
            </a:r>
            <a:r>
              <a:rPr lang="de-DE" altLang="de-DE" sz="2000" dirty="0">
                <a:solidFill>
                  <a:schemeClr val="accent6">
                    <a:lumMod val="75000"/>
                  </a:schemeClr>
                </a:solidFill>
              </a:rPr>
              <a:t>(z. B. gymnasiale Oberstufe, Berufliches Gymnasium oder        </a:t>
            </a:r>
            <a:br>
              <a:rPr lang="de-DE" altLang="de-DE" sz="2000" dirty="0">
                <a:solidFill>
                  <a:schemeClr val="accent6">
                    <a:lumMod val="75000"/>
                  </a:schemeClr>
                </a:solidFill>
              </a:rPr>
            </a:br>
            <a:r>
              <a:rPr lang="de-DE" altLang="de-DE" sz="2000" dirty="0">
                <a:solidFill>
                  <a:schemeClr val="accent6">
                    <a:lumMod val="75000"/>
                  </a:schemeClr>
                </a:solidFill>
              </a:rPr>
              <a:t>     Fachoberschule),</a:t>
            </a:r>
          </a:p>
          <a:p>
            <a:pPr>
              <a:buFont typeface="Arial" panose="020B0604020202020204" pitchFamily="34" charset="0"/>
              <a:buChar char="•"/>
              <a:defRPr/>
            </a:pPr>
            <a:r>
              <a:rPr lang="de-DE" altLang="de-DE" sz="2000" dirty="0">
                <a:solidFill>
                  <a:schemeClr val="accent6">
                    <a:lumMod val="75000"/>
                  </a:schemeClr>
                </a:solidFill>
              </a:rPr>
              <a:t>berufsqualifizierende Bildungsgänge</a:t>
            </a:r>
          </a:p>
          <a:p>
            <a:pPr marL="0" indent="0">
              <a:defRPr/>
            </a:pPr>
            <a:r>
              <a:rPr lang="de-DE" altLang="de-DE" sz="2000" dirty="0">
                <a:solidFill>
                  <a:schemeClr val="accent6">
                    <a:lumMod val="75000"/>
                  </a:schemeClr>
                </a:solidFill>
              </a:rPr>
              <a:t>     (z. B. Berufsschule, Berufsfachschule oder Fachschule).</a:t>
            </a:r>
          </a:p>
          <a:p>
            <a:pPr>
              <a:defRPr/>
            </a:pPr>
            <a:r>
              <a:rPr lang="de-DE" altLang="de-DE" sz="2000" dirty="0">
                <a:solidFill>
                  <a:schemeClr val="accent6">
                    <a:lumMod val="75000"/>
                  </a:schemeClr>
                </a:solidFill>
              </a:rPr>
              <a:t>Damit eröffnen sich für die Jugendlichen unterschiedliche Wege,</a:t>
            </a:r>
          </a:p>
          <a:p>
            <a:pPr>
              <a:defRPr/>
            </a:pPr>
            <a:r>
              <a:rPr lang="de-DE" altLang="de-DE" sz="2000" dirty="0">
                <a:solidFill>
                  <a:schemeClr val="accent6">
                    <a:lumMod val="75000"/>
                  </a:schemeClr>
                </a:solidFill>
              </a:rPr>
              <a:t>nach dem Besuch der Sekundarstufe I auf dem jeweiligen</a:t>
            </a:r>
          </a:p>
          <a:p>
            <a:pPr>
              <a:defRPr/>
            </a:pPr>
            <a:r>
              <a:rPr lang="de-DE" altLang="de-DE" sz="2000" dirty="0">
                <a:solidFill>
                  <a:schemeClr val="accent6">
                    <a:lumMod val="75000"/>
                  </a:schemeClr>
                </a:solidFill>
              </a:rPr>
              <a:t>Schulabschluss aufzubauen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Donnerstag, 15. September 2022</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Donnerstag, 15. September 2022</a:t>
            </a:fld>
            <a:endParaRPr lang="de-DE" dirty="0"/>
          </a:p>
        </p:txBody>
      </p:sp>
      <p:sp>
        <p:nvSpPr>
          <p:cNvPr id="21507"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Haupt-schulabschluss</a:t>
            </a:r>
          </a:p>
        </p:txBody>
      </p:sp>
      <p:sp>
        <p:nvSpPr>
          <p:cNvPr id="7" name="Rechteck 6"/>
          <p:cNvSpPr/>
          <p:nvPr/>
        </p:nvSpPr>
        <p:spPr>
          <a:xfrm>
            <a:off x="671513" y="2300288"/>
            <a:ext cx="2244725" cy="18796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2000" b="1" dirty="0">
              <a:solidFill>
                <a:schemeClr val="bg1"/>
              </a:solidFill>
            </a:endParaRPr>
          </a:p>
          <a:p>
            <a:pPr algn="ctr" eaLnBrk="1" hangingPunct="1">
              <a:defRPr/>
            </a:pPr>
            <a:r>
              <a:rPr lang="de-DE" sz="2000" b="1" dirty="0">
                <a:solidFill>
                  <a:schemeClr val="bg1"/>
                </a:solidFill>
              </a:rPr>
              <a:t>Fachschule</a:t>
            </a:r>
          </a:p>
          <a:p>
            <a:pPr algn="ctr" eaLnBrk="1" hangingPunct="1">
              <a:defRPr/>
            </a:pPr>
            <a:endParaRPr lang="de-DE" sz="1400" b="1" dirty="0">
              <a:solidFill>
                <a:schemeClr val="bg1"/>
              </a:solidFill>
            </a:endParaRPr>
          </a:p>
          <a:p>
            <a:pPr algn="ctr" eaLnBrk="1" hangingPunct="1">
              <a:defRPr/>
            </a:pPr>
            <a:r>
              <a:rPr lang="de-DE" sz="1050" b="1" dirty="0">
                <a:solidFill>
                  <a:schemeClr val="bg1"/>
                </a:solidFill>
              </a:rPr>
              <a:t>(Fachhochschulreife mit Zusatzunterricht)</a:t>
            </a:r>
          </a:p>
          <a:p>
            <a:pPr algn="ctr" eaLnBrk="1" hangingPunct="1">
              <a:defRPr/>
            </a:pPr>
            <a:endParaRPr lang="de-DE" sz="1200" b="1" dirty="0">
              <a:solidFill>
                <a:schemeClr val="tx1"/>
              </a:solidFill>
            </a:endParaRPr>
          </a:p>
        </p:txBody>
      </p:sp>
      <p:sp>
        <p:nvSpPr>
          <p:cNvPr id="8" name="Rechteck 7"/>
          <p:cNvSpPr/>
          <p:nvPr/>
        </p:nvSpPr>
        <p:spPr>
          <a:xfrm>
            <a:off x="2987675" y="4262438"/>
            <a:ext cx="187642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1100" b="1" dirty="0">
              <a:solidFill>
                <a:schemeClr val="bg1"/>
              </a:solidFill>
            </a:endParaRPr>
          </a:p>
          <a:p>
            <a:pPr algn="ctr" eaLnBrk="1" hangingPunct="1">
              <a:defRPr/>
            </a:pPr>
            <a:r>
              <a:rPr lang="de-DE" sz="1050" b="1" dirty="0">
                <a:solidFill>
                  <a:schemeClr val="bg1"/>
                </a:solidFill>
              </a:rPr>
              <a:t>Erwerb des Mittleren Abschlusses</a:t>
            </a:r>
          </a:p>
        </p:txBody>
      </p:sp>
      <p:sp>
        <p:nvSpPr>
          <p:cNvPr id="11" name="Rechteck 10"/>
          <p:cNvSpPr/>
          <p:nvPr/>
        </p:nvSpPr>
        <p:spPr>
          <a:xfrm>
            <a:off x="2987675" y="3178175"/>
            <a:ext cx="287972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2000" b="1" dirty="0">
                <a:solidFill>
                  <a:schemeClr val="bg1"/>
                </a:solidFill>
              </a:rPr>
              <a:t>Fachoberschule</a:t>
            </a:r>
            <a:r>
              <a:rPr lang="de-DE" b="1" dirty="0">
                <a:solidFill>
                  <a:schemeClr val="bg1"/>
                </a:solidFill>
              </a:rPr>
              <a:t> </a:t>
            </a:r>
          </a:p>
          <a:p>
            <a:pPr algn="ctr" eaLnBrk="1" hangingPunct="1">
              <a:defRPr/>
            </a:pPr>
            <a:r>
              <a:rPr lang="de-DE" sz="1050" b="1" dirty="0">
                <a:solidFill>
                  <a:schemeClr val="bg1"/>
                </a:solidFill>
              </a:rPr>
              <a:t>1-jährig</a:t>
            </a:r>
            <a:endParaRPr lang="de-DE" sz="900" b="1" dirty="0">
              <a:solidFill>
                <a:schemeClr val="bg1"/>
              </a:solidFill>
            </a:endParaRPr>
          </a:p>
        </p:txBody>
      </p:sp>
      <p:sp>
        <p:nvSpPr>
          <p:cNvPr id="12" name="Rechteck 11"/>
          <p:cNvSpPr/>
          <p:nvPr/>
        </p:nvSpPr>
        <p:spPr>
          <a:xfrm>
            <a:off x="2987675" y="2300288"/>
            <a:ext cx="5205413" cy="7651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b="1" dirty="0">
                <a:solidFill>
                  <a:schemeClr val="bg1"/>
                </a:solidFill>
              </a:rPr>
              <a:t>Fachhochschulreife</a:t>
            </a:r>
            <a:endParaRPr lang="de-DE" sz="1800" b="1" dirty="0">
              <a:solidFill>
                <a:schemeClr val="bg1"/>
              </a:solidFill>
            </a:endParaRPr>
          </a:p>
        </p:txBody>
      </p:sp>
      <p:sp>
        <p:nvSpPr>
          <p:cNvPr id="13" name="Rechteck 12"/>
          <p:cNvSpPr/>
          <p:nvPr/>
        </p:nvSpPr>
        <p:spPr>
          <a:xfrm>
            <a:off x="673100" y="4262438"/>
            <a:ext cx="2243138"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800" b="1" dirty="0">
              <a:solidFill>
                <a:schemeClr val="bg1"/>
              </a:solidFill>
            </a:endParaRPr>
          </a:p>
          <a:p>
            <a:pPr algn="ctr" eaLnBrk="1" hangingPunct="1">
              <a:defRPr/>
            </a:pPr>
            <a:r>
              <a:rPr lang="de-DE" altLang="de-DE" sz="1050" b="1" dirty="0">
                <a:solidFill>
                  <a:schemeClr val="bg1"/>
                </a:solidFill>
              </a:rPr>
              <a:t>2- (bis 3,5-)</a:t>
            </a:r>
          </a:p>
          <a:p>
            <a:pPr algn="ctr" eaLnBrk="1" hangingPunct="1">
              <a:defRPr/>
            </a:pPr>
            <a:r>
              <a:rPr lang="de-DE" altLang="de-DE" sz="1050" b="1" dirty="0">
                <a:solidFill>
                  <a:schemeClr val="bg1"/>
                </a:solidFill>
              </a:rPr>
              <a:t>jährige Ausbildung</a:t>
            </a:r>
            <a:endParaRPr lang="de-DE" sz="1050" b="1" dirty="0">
              <a:solidFill>
                <a:schemeClr val="bg1"/>
              </a:solidFill>
            </a:endParaRPr>
          </a:p>
          <a:p>
            <a:pPr algn="ctr" eaLnBrk="1" hangingPunct="1">
              <a:defRPr/>
            </a:pPr>
            <a:endParaRPr lang="de-DE" sz="1100" b="1" dirty="0">
              <a:solidFill>
                <a:schemeClr val="tx1"/>
              </a:solidFill>
            </a:endParaRPr>
          </a:p>
        </p:txBody>
      </p:sp>
      <p:sp>
        <p:nvSpPr>
          <p:cNvPr id="15" name="Fußzeilenplatzhalter 4"/>
          <p:cNvSpPr>
            <a:spLocks noGrp="1"/>
          </p:cNvSpPr>
          <p:nvPr>
            <p:ph type="ftr" sz="quarter" idx="11"/>
          </p:nvPr>
        </p:nvSpPr>
        <p:spPr/>
        <p:txBody>
          <a:bodyPr/>
          <a:lstStyle/>
          <a:p>
            <a:pPr>
              <a:defRPr/>
            </a:pPr>
            <a:r>
              <a:rPr lang="de-DE"/>
              <a:t>Hessisches Kultusministerium</a:t>
            </a:r>
          </a:p>
        </p:txBody>
      </p:sp>
      <p:sp>
        <p:nvSpPr>
          <p:cNvPr id="14" name="Rechteck 13"/>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Hauptschulabschluss</a:t>
            </a:r>
          </a:p>
        </p:txBody>
      </p:sp>
      <p:sp>
        <p:nvSpPr>
          <p:cNvPr id="16" name="Rechteck 15"/>
          <p:cNvSpPr/>
          <p:nvPr/>
        </p:nvSpPr>
        <p:spPr>
          <a:xfrm>
            <a:off x="671513" y="1738313"/>
            <a:ext cx="7521575"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Hochschule</a:t>
            </a:r>
          </a:p>
        </p:txBody>
      </p:sp>
      <p:sp>
        <p:nvSpPr>
          <p:cNvPr id="17" name="Rechteck 16"/>
          <p:cNvSpPr/>
          <p:nvPr/>
        </p:nvSpPr>
        <p:spPr>
          <a:xfrm>
            <a:off x="4968875" y="4283075"/>
            <a:ext cx="3224213"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endParaRPr lang="de-DE" sz="1800" b="1" dirty="0">
              <a:solidFill>
                <a:schemeClr val="bg1"/>
              </a:solidFill>
            </a:endParaRPr>
          </a:p>
          <a:p>
            <a:pPr algn="ctr" eaLnBrk="1" hangingPunct="1">
              <a:defRPr/>
            </a:pPr>
            <a:r>
              <a:rPr lang="de-DE" sz="2000" b="1" dirty="0">
                <a:solidFill>
                  <a:schemeClr val="bg1"/>
                </a:solidFill>
              </a:rPr>
              <a:t>Zweijährige Berufsfach-schule</a:t>
            </a:r>
          </a:p>
          <a:p>
            <a:pPr algn="ctr" eaLnBrk="1" hangingPunct="1">
              <a:defRPr/>
            </a:pPr>
            <a:r>
              <a:rPr lang="de-DE" sz="1050" b="1" dirty="0">
                <a:solidFill>
                  <a:schemeClr val="bg1"/>
                </a:solidFill>
              </a:rPr>
              <a:t>Erwerb des Mittleren Abschlusses</a:t>
            </a:r>
          </a:p>
        </p:txBody>
      </p:sp>
      <p:sp>
        <p:nvSpPr>
          <p:cNvPr id="19" name="Rechteck 18"/>
          <p:cNvSpPr/>
          <p:nvPr/>
        </p:nvSpPr>
        <p:spPr>
          <a:xfrm>
            <a:off x="5940425" y="3178175"/>
            <a:ext cx="2252663"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2000" b="1" dirty="0">
                <a:solidFill>
                  <a:schemeClr val="bg1"/>
                </a:solidFill>
              </a:rPr>
              <a:t>Duale Ausbildung</a:t>
            </a:r>
          </a:p>
          <a:p>
            <a:pPr algn="ctr" eaLnBrk="1" hangingPunct="1">
              <a:defRPr/>
            </a:pPr>
            <a:endParaRPr lang="de-DE" sz="600" b="1" dirty="0">
              <a:solidFill>
                <a:schemeClr val="bg1"/>
              </a:solidFill>
            </a:endParaRPr>
          </a:p>
          <a:p>
            <a:pPr algn="ctr" eaLnBrk="1" hangingPunct="1">
              <a:defRPr/>
            </a:pPr>
            <a:r>
              <a:rPr lang="de-DE" sz="1050" b="1" dirty="0">
                <a:solidFill>
                  <a:schemeClr val="bg1"/>
                </a:solidFill>
              </a:rPr>
              <a:t>Erwerb der Fachhochschulreife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Donnerstag, 15. September 2022</a:t>
            </a:fld>
            <a:endParaRPr lang="de-DE" dirty="0"/>
          </a:p>
        </p:txBody>
      </p:sp>
      <p:sp>
        <p:nvSpPr>
          <p:cNvPr id="20483"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Mittleren Abschluss</a:t>
            </a:r>
          </a:p>
        </p:txBody>
      </p:sp>
      <p:sp>
        <p:nvSpPr>
          <p:cNvPr id="7" name="Rechteck 6"/>
          <p:cNvSpPr/>
          <p:nvPr/>
        </p:nvSpPr>
        <p:spPr>
          <a:xfrm>
            <a:off x="673100" y="2208213"/>
            <a:ext cx="946150" cy="19716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Fach-schule</a:t>
            </a:r>
          </a:p>
          <a:p>
            <a:pPr algn="ctr" eaLnBrk="1" hangingPunct="1">
              <a:defRPr/>
            </a:pPr>
            <a:endParaRPr lang="de-DE" sz="1200" b="1" dirty="0">
              <a:solidFill>
                <a:srgbClr val="FFFFFF"/>
              </a:solidFill>
            </a:endParaRPr>
          </a:p>
          <a:p>
            <a:pPr algn="ctr" eaLnBrk="1" hangingPunct="1">
              <a:defRPr/>
            </a:pPr>
            <a:r>
              <a:rPr lang="de-DE" sz="1000" b="1" dirty="0">
                <a:solidFill>
                  <a:srgbClr val="FFFFFF"/>
                </a:solidFill>
              </a:rPr>
              <a:t>(Fachhoch-schulreife mit Zusatz-unterrich</a:t>
            </a:r>
            <a:r>
              <a:rPr lang="de-DE" sz="1050" b="1" dirty="0">
                <a:solidFill>
                  <a:srgbClr val="FFFFFF"/>
                </a:solidFill>
              </a:rPr>
              <a:t>t)</a:t>
            </a:r>
          </a:p>
          <a:p>
            <a:pPr algn="ctr" eaLnBrk="1" hangingPunct="1">
              <a:defRPr/>
            </a:pPr>
            <a:endParaRPr lang="de-DE" sz="1200" b="1" dirty="0">
              <a:solidFill>
                <a:srgbClr val="FFFFFF"/>
              </a:solidFill>
            </a:endParaRPr>
          </a:p>
        </p:txBody>
      </p:sp>
      <p:sp>
        <p:nvSpPr>
          <p:cNvPr id="8" name="Rechteck 7"/>
          <p:cNvSpPr/>
          <p:nvPr/>
        </p:nvSpPr>
        <p:spPr>
          <a:xfrm>
            <a:off x="276383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9" name="Rechteck 8"/>
          <p:cNvSpPr/>
          <p:nvPr/>
        </p:nvSpPr>
        <p:spPr>
          <a:xfrm>
            <a:off x="4852988" y="4305300"/>
            <a:ext cx="919162"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 </a:t>
            </a:r>
          </a:p>
          <a:p>
            <a:pPr algn="ctr" eaLnBrk="1" hangingPunct="1">
              <a:defRPr/>
            </a:pPr>
            <a:endParaRPr lang="de-DE" sz="1100" b="1" dirty="0">
              <a:solidFill>
                <a:srgbClr val="000000"/>
              </a:solidFill>
            </a:endParaRPr>
          </a:p>
          <a:p>
            <a:pPr algn="ctr" eaLnBrk="1" hangingPunct="1">
              <a:defRPr/>
            </a:pPr>
            <a:r>
              <a:rPr lang="de-DE" sz="1200" b="1" dirty="0">
                <a:solidFill>
                  <a:srgbClr val="FFFFFF"/>
                </a:solidFill>
              </a:rPr>
              <a:t>(mit Zusatz-unterricht</a:t>
            </a:r>
            <a:r>
              <a:rPr lang="de-DE" sz="1000" b="1" dirty="0">
                <a:solidFill>
                  <a:srgbClr val="FFFFFF"/>
                </a:solidFill>
              </a:rPr>
              <a:t>)</a:t>
            </a:r>
            <a:endParaRPr lang="de-DE" sz="1000" b="1" dirty="0">
              <a:solidFill>
                <a:srgbClr val="000000"/>
              </a:solidFill>
            </a:endParaRPr>
          </a:p>
        </p:txBody>
      </p:sp>
      <p:sp>
        <p:nvSpPr>
          <p:cNvPr id="10" name="Rechteck 9"/>
          <p:cNvSpPr/>
          <p:nvPr/>
        </p:nvSpPr>
        <p:spPr>
          <a:xfrm>
            <a:off x="6861175" y="3178175"/>
            <a:ext cx="1360488" cy="2717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Gymnasiale Oberstufe</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Berufliches Gymna-sium</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3-jährig</a:t>
            </a:r>
          </a:p>
        </p:txBody>
      </p:sp>
      <p:sp>
        <p:nvSpPr>
          <p:cNvPr id="12" name="Rechteck 11"/>
          <p:cNvSpPr/>
          <p:nvPr/>
        </p:nvSpPr>
        <p:spPr>
          <a:xfrm>
            <a:off x="5878513" y="4305300"/>
            <a:ext cx="919162"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eaLnBrk="1" hangingPunct="1">
              <a:defRPr/>
            </a:pPr>
            <a:r>
              <a:rPr lang="de-DE" sz="1600" b="1" dirty="0">
                <a:solidFill>
                  <a:srgbClr val="FFFFFF"/>
                </a:solidFill>
              </a:rPr>
              <a:t>Fach-ober-schule</a:t>
            </a:r>
          </a:p>
          <a:p>
            <a:pPr algn="ctr" eaLnBrk="1" hangingPunct="1">
              <a:defRPr/>
            </a:pPr>
            <a:endParaRPr lang="de-DE" sz="1600" b="1" dirty="0">
              <a:solidFill>
                <a:srgbClr val="FFFFFF"/>
              </a:solidFill>
            </a:endParaRPr>
          </a:p>
          <a:p>
            <a:pPr algn="ctr" eaLnBrk="1" hangingPunct="1">
              <a:defRPr/>
            </a:pPr>
            <a:endParaRPr lang="de-DE" sz="2000" b="1" dirty="0">
              <a:solidFill>
                <a:srgbClr val="FFFFFF"/>
              </a:solidFill>
            </a:endParaRPr>
          </a:p>
          <a:p>
            <a:pPr algn="ctr" eaLnBrk="1" hangingPunct="1">
              <a:defRPr/>
            </a:pPr>
            <a:r>
              <a:rPr lang="de-DE" sz="1600" b="1" dirty="0">
                <a:solidFill>
                  <a:srgbClr val="FFFFFF"/>
                </a:solidFill>
              </a:rPr>
              <a:t>2-jährig</a:t>
            </a:r>
          </a:p>
        </p:txBody>
      </p:sp>
      <p:sp>
        <p:nvSpPr>
          <p:cNvPr id="15" name="Rechteck 14"/>
          <p:cNvSpPr/>
          <p:nvPr/>
        </p:nvSpPr>
        <p:spPr>
          <a:xfrm>
            <a:off x="1722438" y="3178175"/>
            <a:ext cx="195897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1600" b="1" dirty="0">
                <a:solidFill>
                  <a:srgbClr val="FFFFFF"/>
                </a:solidFill>
              </a:rPr>
              <a:t>Fachoberschule</a:t>
            </a:r>
            <a:r>
              <a:rPr lang="de-DE" sz="2000" b="1" dirty="0">
                <a:solidFill>
                  <a:srgbClr val="FFFFFF"/>
                </a:solidFill>
              </a:rPr>
              <a:t> </a:t>
            </a:r>
          </a:p>
          <a:p>
            <a:pPr algn="ctr" eaLnBrk="1" hangingPunct="1">
              <a:defRPr/>
            </a:pPr>
            <a:r>
              <a:rPr lang="de-DE" sz="1050" b="1" dirty="0">
                <a:solidFill>
                  <a:srgbClr val="FFFFFF"/>
                </a:solidFill>
              </a:rPr>
              <a:t>1-jährig</a:t>
            </a:r>
            <a:endParaRPr lang="de-DE" sz="900" b="1" dirty="0">
              <a:solidFill>
                <a:srgbClr val="FFFFFF"/>
              </a:solidFill>
            </a:endParaRPr>
          </a:p>
        </p:txBody>
      </p:sp>
      <p:sp>
        <p:nvSpPr>
          <p:cNvPr id="16" name="Rechteck 15"/>
          <p:cNvSpPr/>
          <p:nvPr/>
        </p:nvSpPr>
        <p:spPr>
          <a:xfrm>
            <a:off x="1722438" y="2208213"/>
            <a:ext cx="5084762" cy="91122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400" b="1" dirty="0">
              <a:solidFill>
                <a:srgbClr val="000000"/>
              </a:solidFill>
            </a:endParaRPr>
          </a:p>
          <a:p>
            <a:pPr algn="ctr" eaLnBrk="1" hangingPunct="1">
              <a:defRPr/>
            </a:pPr>
            <a:r>
              <a:rPr lang="de-DE" sz="1800" b="1" dirty="0">
                <a:solidFill>
                  <a:srgbClr val="FFFFFF"/>
                </a:solidFill>
              </a:rPr>
              <a:t>Fachhochschulreife</a:t>
            </a:r>
          </a:p>
        </p:txBody>
      </p:sp>
      <p:sp>
        <p:nvSpPr>
          <p:cNvPr id="17" name="Rechteck 16"/>
          <p:cNvSpPr/>
          <p:nvPr/>
        </p:nvSpPr>
        <p:spPr>
          <a:xfrm>
            <a:off x="381158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600" b="1" dirty="0">
              <a:solidFill>
                <a:srgbClr val="000000"/>
              </a:solidFill>
            </a:endParaRPr>
          </a:p>
          <a:p>
            <a:pPr algn="ctr" eaLnBrk="1" hangingPunct="1">
              <a:defRPr/>
            </a:pPr>
            <a:endParaRPr lang="de-DE" sz="1000" b="1" dirty="0">
              <a:solidFill>
                <a:srgbClr val="FFFFFF"/>
              </a:solidFill>
            </a:endParaRPr>
          </a:p>
          <a:p>
            <a:pPr algn="ctr" eaLnBrk="1" hangingPunct="1">
              <a:defRPr/>
            </a:pPr>
            <a:r>
              <a:rPr lang="de-DE" sz="1000" b="1" dirty="0">
                <a:solidFill>
                  <a:srgbClr val="FFFFFF"/>
                </a:solidFill>
              </a:rPr>
              <a:t>(mit Zusatz-unterricht)</a:t>
            </a:r>
          </a:p>
          <a:p>
            <a:pPr algn="ctr" eaLnBrk="1" hangingPunct="1">
              <a:defRPr/>
            </a:pPr>
            <a:endParaRPr lang="de-DE" sz="1600" b="1" dirty="0">
              <a:solidFill>
                <a:srgbClr val="FFFFFF"/>
              </a:solidFill>
            </a:endParaRPr>
          </a:p>
          <a:p>
            <a:pPr algn="ctr" eaLnBrk="1" hangingPunct="1">
              <a:defRPr/>
            </a:pPr>
            <a:endParaRPr lang="de-DE" sz="1600" b="1" dirty="0">
              <a:solidFill>
                <a:srgbClr val="000000"/>
              </a:solidFill>
            </a:endParaRPr>
          </a:p>
          <a:p>
            <a:pPr algn="ctr" eaLnBrk="1" hangingPunct="1">
              <a:defRPr/>
            </a:pPr>
            <a:endParaRPr lang="de-DE" sz="1200" b="1" dirty="0">
              <a:solidFill>
                <a:srgbClr val="000000"/>
              </a:solidFill>
            </a:endParaRPr>
          </a:p>
        </p:txBody>
      </p:sp>
      <p:sp>
        <p:nvSpPr>
          <p:cNvPr id="18" name="Rechteck 17"/>
          <p:cNvSpPr/>
          <p:nvPr/>
        </p:nvSpPr>
        <p:spPr>
          <a:xfrm>
            <a:off x="6862763" y="2205038"/>
            <a:ext cx="1346200" cy="909637"/>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Allg. Hoch-schulreife</a:t>
            </a:r>
            <a:endParaRPr lang="de-DE" sz="1600" b="1" dirty="0">
              <a:solidFill>
                <a:srgbClr val="FFFFFF"/>
              </a:solidFill>
            </a:endParaRPr>
          </a:p>
        </p:txBody>
      </p:sp>
      <p:sp>
        <p:nvSpPr>
          <p:cNvPr id="22" name="Fußzeilenplatzhalter 4"/>
          <p:cNvSpPr>
            <a:spLocks noGrp="1"/>
          </p:cNvSpPr>
          <p:nvPr>
            <p:ph type="ftr" sz="quarter" idx="11"/>
          </p:nvPr>
        </p:nvSpPr>
        <p:spPr/>
        <p:txBody>
          <a:bodyPr/>
          <a:lstStyle/>
          <a:p>
            <a:pPr>
              <a:defRPr/>
            </a:pPr>
            <a:r>
              <a:rPr lang="de-DE"/>
              <a:t>Hessisches Kultusministerium</a:t>
            </a:r>
          </a:p>
        </p:txBody>
      </p:sp>
      <p:sp>
        <p:nvSpPr>
          <p:cNvPr id="21" name="Rechteck 20"/>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Mittlerer Abschluss</a:t>
            </a:r>
          </a:p>
        </p:txBody>
      </p:sp>
      <p:sp>
        <p:nvSpPr>
          <p:cNvPr id="23" name="Rechteck 22"/>
          <p:cNvSpPr/>
          <p:nvPr/>
        </p:nvSpPr>
        <p:spPr>
          <a:xfrm>
            <a:off x="673100" y="1738313"/>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cxnSp>
        <p:nvCxnSpPr>
          <p:cNvPr id="3" name="Gerade Verbindung mit Pfeil 2"/>
          <p:cNvCxnSpPr/>
          <p:nvPr/>
        </p:nvCxnSpPr>
        <p:spPr>
          <a:xfrm flipH="1" flipV="1">
            <a:off x="4251325"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4" name="Gerade Verbindung mit Pfeil 23"/>
          <p:cNvCxnSpPr/>
          <p:nvPr/>
        </p:nvCxnSpPr>
        <p:spPr>
          <a:xfrm flipH="1" flipV="1">
            <a:off x="5287963"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5" name="Gerade Verbindung mit Pfeil 24"/>
          <p:cNvCxnSpPr/>
          <p:nvPr/>
        </p:nvCxnSpPr>
        <p:spPr>
          <a:xfrm flipH="1" flipV="1">
            <a:off x="6323013" y="3113088"/>
            <a:ext cx="0" cy="1173162"/>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sp>
        <p:nvSpPr>
          <p:cNvPr id="26" name="Rechteck 25"/>
          <p:cNvSpPr/>
          <p:nvPr/>
        </p:nvSpPr>
        <p:spPr>
          <a:xfrm>
            <a:off x="673100" y="4305300"/>
            <a:ext cx="946150"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28" name="Rechteck 27"/>
          <p:cNvSpPr/>
          <p:nvPr/>
        </p:nvSpPr>
        <p:spPr>
          <a:xfrm>
            <a:off x="1722438" y="4305300"/>
            <a:ext cx="917575"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a:t>
            </a:r>
          </a:p>
          <a:p>
            <a:pPr algn="ctr" eaLnBrk="1" hangingPunct="1">
              <a:defRPr/>
            </a:pPr>
            <a:endParaRPr lang="de-DE" sz="1100" b="1" dirty="0">
              <a:solidFill>
                <a:srgbClr val="FFFFFF"/>
              </a:solidFill>
            </a:endParaRPr>
          </a:p>
          <a:p>
            <a:pPr algn="ctr" eaLnBrk="1" hangingPunct="1">
              <a:defRPr/>
            </a:pPr>
            <a:endParaRPr lang="de-DE" sz="1100" b="1" dirty="0">
              <a:solidFill>
                <a:srgbClr val="FFFFFF"/>
              </a:solidFill>
            </a:endParaRPr>
          </a:p>
          <a:p>
            <a:pPr algn="ctr" eaLnBrk="1" hangingPunct="1">
              <a:defRPr/>
            </a:pPr>
            <a:r>
              <a:rPr lang="de-DE" sz="1100" b="1" dirty="0">
                <a:solidFill>
                  <a:srgbClr val="FFFFFF"/>
                </a:solidFill>
              </a:rPr>
              <a:t> </a:t>
            </a:r>
          </a:p>
          <a:p>
            <a:pPr algn="ctr" eaLnBrk="1" hangingPunct="1">
              <a:defRPr/>
            </a:pPr>
            <a:endParaRPr lang="de-DE" sz="1100" b="1" dirty="0">
              <a:solidFill>
                <a:srgbClr val="000000"/>
              </a:solidFill>
            </a:endParaRPr>
          </a:p>
          <a:p>
            <a:pPr algn="ctr" eaLnBrk="1" hangingPunct="1">
              <a:defRPr/>
            </a:pPr>
            <a:endParaRPr lang="de-DE" sz="1000" b="1"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Bildungswege in Hessen</a:t>
            </a:r>
            <a:endParaRPr lang="de-DE" dirty="0">
              <a:solidFill>
                <a:schemeClr val="accent6">
                  <a:lumMod val="75000"/>
                </a:schemeClr>
              </a:solidFill>
            </a:endParaRPr>
          </a:p>
        </p:txBody>
      </p:sp>
      <p:sp>
        <p:nvSpPr>
          <p:cNvPr id="28675" name="Inhaltsplatzhalter 2"/>
          <p:cNvSpPr>
            <a:spLocks noGrp="1"/>
          </p:cNvSpPr>
          <p:nvPr>
            <p:ph idx="1"/>
          </p:nvPr>
        </p:nvSpPr>
        <p:spPr/>
        <p:txBody>
          <a:bodyPr/>
          <a:lstStyle/>
          <a:p>
            <a:pPr>
              <a:defRPr/>
            </a:pPr>
            <a:r>
              <a:rPr lang="de-DE" altLang="de-DE" sz="2000" dirty="0">
                <a:solidFill>
                  <a:schemeClr val="accent6">
                    <a:lumMod val="75000"/>
                  </a:schemeClr>
                </a:solidFill>
              </a:rPr>
              <a:t>Die nachfolgende Folie bietet eine Übersicht über alle Bildungs-</a:t>
            </a:r>
          </a:p>
          <a:p>
            <a:pPr>
              <a:defRPr/>
            </a:pPr>
            <a:r>
              <a:rPr lang="de-DE" altLang="de-DE" sz="2000" dirty="0">
                <a:solidFill>
                  <a:schemeClr val="accent6">
                    <a:lumMod val="75000"/>
                  </a:schemeClr>
                </a:solidFill>
              </a:rPr>
              <a:t>wege im hessischen Schulwesen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Donnerstag, 15. September 2022</a:t>
            </a:fld>
            <a:endParaRPr lang="de-DE" dirty="0"/>
          </a:p>
        </p:txBody>
      </p:sp>
      <p:sp>
        <p:nvSpPr>
          <p:cNvPr id="5"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Donnerstag, 15. September 2022</a:t>
            </a:fld>
            <a:endParaRPr lang="de-DE" dirty="0"/>
          </a:p>
        </p:txBody>
      </p:sp>
      <p:sp>
        <p:nvSpPr>
          <p:cNvPr id="23555" name="Rectangle 2"/>
          <p:cNvSpPr>
            <a:spLocks noGrp="1" noChangeArrowheads="1"/>
          </p:cNvSpPr>
          <p:nvPr>
            <p:ph type="title"/>
          </p:nvPr>
        </p:nvSpPr>
        <p:spPr>
          <a:xfrm>
            <a:off x="546100" y="588963"/>
            <a:ext cx="7772400" cy="1143000"/>
          </a:xfrm>
        </p:spPr>
        <p:txBody>
          <a:bodyPr/>
          <a:lstStyle/>
          <a:p>
            <a:pPr eaLnBrk="1" hangingPunct="1">
              <a:defRPr/>
            </a:pPr>
            <a:r>
              <a:rPr lang="de-DE" altLang="de-DE" dirty="0">
                <a:solidFill>
                  <a:schemeClr val="accent6">
                    <a:lumMod val="75000"/>
                  </a:schemeClr>
                </a:solidFill>
                <a:ea typeface="MS PGothic" pitchFamily="34" charset="-128"/>
                <a:cs typeface="Arial" charset="0"/>
              </a:rPr>
              <a:t>Bildungswege in Hessen</a:t>
            </a:r>
          </a:p>
        </p:txBody>
      </p:sp>
      <p:sp>
        <p:nvSpPr>
          <p:cNvPr id="8" name="Rechteck 7"/>
          <p:cNvSpPr/>
          <p:nvPr/>
        </p:nvSpPr>
        <p:spPr>
          <a:xfrm>
            <a:off x="5702300" y="1412875"/>
            <a:ext cx="1144588"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 schule</a:t>
            </a:r>
          </a:p>
          <a:p>
            <a:pPr algn="ctr" eaLnBrk="1" hangingPunct="1">
              <a:defRPr/>
            </a:pPr>
            <a:endParaRPr lang="de-DE" sz="1400" b="1" dirty="0">
              <a:solidFill>
                <a:schemeClr val="bg1"/>
              </a:solidFill>
            </a:endParaRPr>
          </a:p>
          <a:p>
            <a:pPr algn="ctr" eaLnBrk="1" hangingPunct="1">
              <a:defRPr/>
            </a:pPr>
            <a:r>
              <a:rPr lang="de-DE" sz="1400" b="1" dirty="0">
                <a:solidFill>
                  <a:schemeClr val="bg1"/>
                </a:solidFill>
              </a:rPr>
              <a:t>Typ A</a:t>
            </a:r>
          </a:p>
        </p:txBody>
      </p:sp>
      <p:sp>
        <p:nvSpPr>
          <p:cNvPr id="9" name="Rechteck 8"/>
          <p:cNvSpPr/>
          <p:nvPr/>
        </p:nvSpPr>
        <p:spPr>
          <a:xfrm>
            <a:off x="673100" y="1412875"/>
            <a:ext cx="1090613"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10" name="Rechteck 9"/>
          <p:cNvSpPr/>
          <p:nvPr/>
        </p:nvSpPr>
        <p:spPr>
          <a:xfrm>
            <a:off x="673100" y="2060575"/>
            <a:ext cx="3432175" cy="10795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Berufsschule*</a:t>
            </a:r>
            <a:endParaRPr lang="de-DE" sz="1100" b="1" dirty="0">
              <a:solidFill>
                <a:schemeClr val="bg1"/>
              </a:solidFill>
            </a:endParaRPr>
          </a:p>
        </p:txBody>
      </p:sp>
      <p:sp>
        <p:nvSpPr>
          <p:cNvPr id="11" name="Rechteck 10"/>
          <p:cNvSpPr/>
          <p:nvPr/>
        </p:nvSpPr>
        <p:spPr>
          <a:xfrm>
            <a:off x="4191000" y="2060575"/>
            <a:ext cx="1403350" cy="108108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lnSpcReduction="10000"/>
          </a:bodyPr>
          <a:lstStyle/>
          <a:p>
            <a:pPr algn="ctr" eaLnBrk="1" hangingPunct="1">
              <a:defRPr/>
            </a:pPr>
            <a:r>
              <a:rPr lang="de-DE" sz="1500" b="1" dirty="0">
                <a:solidFill>
                  <a:schemeClr val="bg1"/>
                </a:solidFill>
              </a:rPr>
              <a:t>2-jährige</a:t>
            </a:r>
          </a:p>
          <a:p>
            <a:pPr algn="ctr" eaLnBrk="1" hangingPunct="1">
              <a:defRPr/>
            </a:pPr>
            <a:r>
              <a:rPr lang="de-DE" sz="1500" b="1" dirty="0">
                <a:solidFill>
                  <a:schemeClr val="bg1"/>
                </a:solidFill>
              </a:rPr>
              <a:t> höhere Berufs-fachschule </a:t>
            </a:r>
            <a:r>
              <a:rPr lang="de-DE" sz="1100" b="1" dirty="0">
                <a:solidFill>
                  <a:schemeClr val="bg1"/>
                </a:solidFill>
              </a:rPr>
              <a:t>(Assistentenberufe)</a:t>
            </a:r>
            <a:endParaRPr lang="de-DE" sz="1000" b="1" dirty="0">
              <a:solidFill>
                <a:schemeClr val="bg1"/>
              </a:solidFill>
            </a:endParaRPr>
          </a:p>
        </p:txBody>
      </p:sp>
      <p:sp>
        <p:nvSpPr>
          <p:cNvPr id="12" name="Rechteck 11"/>
          <p:cNvSpPr/>
          <p:nvPr/>
        </p:nvSpPr>
        <p:spPr>
          <a:xfrm>
            <a:off x="6940550" y="1412875"/>
            <a:ext cx="1143000"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000" b="1" dirty="0">
              <a:solidFill>
                <a:schemeClr val="tx1"/>
              </a:solidFill>
            </a:endParaRPr>
          </a:p>
        </p:txBody>
      </p:sp>
      <p:cxnSp>
        <p:nvCxnSpPr>
          <p:cNvPr id="15" name="Gerade Verbindung mit Pfeil 14"/>
          <p:cNvCxnSpPr/>
          <p:nvPr/>
        </p:nvCxnSpPr>
        <p:spPr>
          <a:xfrm flipV="1">
            <a:off x="5294313" y="4664075"/>
            <a:ext cx="0" cy="46513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438275" y="3233738"/>
            <a:ext cx="2197100" cy="6477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2000" b="1" dirty="0">
                <a:solidFill>
                  <a:schemeClr val="bg1"/>
                </a:solidFill>
              </a:rPr>
              <a:t>2-jährige Berufsfachschule</a:t>
            </a:r>
          </a:p>
          <a:p>
            <a:pPr algn="ctr" eaLnBrk="1" hangingPunct="1">
              <a:defRPr/>
            </a:pPr>
            <a:r>
              <a:rPr lang="de-DE" sz="1200" b="1" dirty="0">
                <a:solidFill>
                  <a:schemeClr val="bg1"/>
                </a:solidFill>
              </a:rPr>
              <a:t>(mittlerer Abschluss)</a:t>
            </a:r>
          </a:p>
          <a:p>
            <a:pPr algn="ctr" eaLnBrk="1" hangingPunct="1">
              <a:defRPr/>
            </a:pPr>
            <a:endParaRPr lang="de-DE" sz="1050" b="1" dirty="0">
              <a:solidFill>
                <a:schemeClr val="tx1"/>
              </a:solidFill>
            </a:endParaRPr>
          </a:p>
        </p:txBody>
      </p:sp>
      <p:sp>
        <p:nvSpPr>
          <p:cNvPr id="19" name="Gleichschenkliges Dreieck 18"/>
          <p:cNvSpPr/>
          <p:nvPr/>
        </p:nvSpPr>
        <p:spPr>
          <a:xfrm>
            <a:off x="6924675" y="1412875"/>
            <a:ext cx="1165225" cy="1736725"/>
          </a:xfrm>
          <a:prstGeom prst="triangle">
            <a:avLst>
              <a:gd name="adj" fmla="val 100000"/>
            </a:avLst>
          </a:prstGeom>
          <a:solidFill>
            <a:srgbClr val="EDBA36"/>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0" name="Rechteck 19"/>
          <p:cNvSpPr/>
          <p:nvPr/>
        </p:nvSpPr>
        <p:spPr>
          <a:xfrm rot="18272886">
            <a:off x="7097713" y="2359025"/>
            <a:ext cx="1198562" cy="57308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accent6">
                    <a:lumMod val="75000"/>
                  </a:schemeClr>
                </a:solidFill>
              </a:rPr>
              <a:t>GymnasialeOberstufe</a:t>
            </a:r>
          </a:p>
        </p:txBody>
      </p:sp>
      <p:sp>
        <p:nvSpPr>
          <p:cNvPr id="59405" name="Textfeld 231"/>
          <p:cNvSpPr txBox="1">
            <a:spLocks noChangeArrowheads="1"/>
          </p:cNvSpPr>
          <p:nvPr/>
        </p:nvSpPr>
        <p:spPr bwMode="auto">
          <a:xfrm>
            <a:off x="742950" y="2349500"/>
            <a:ext cx="3311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000" b="1">
                <a:solidFill>
                  <a:schemeClr val="bg1"/>
                </a:solidFill>
                <a:ea typeface="MS PGothic" panose="020B0600070205080204" pitchFamily="34" charset="-128"/>
              </a:rPr>
              <a:t>2- (bis 3,5-) jährige Ausbildung im dualen System</a:t>
            </a:r>
          </a:p>
        </p:txBody>
      </p:sp>
      <p:sp>
        <p:nvSpPr>
          <p:cNvPr id="23571" name="Textfeld 22"/>
          <p:cNvSpPr txBox="1">
            <a:spLocks noChangeArrowheads="1"/>
          </p:cNvSpPr>
          <p:nvPr/>
        </p:nvSpPr>
        <p:spPr bwMode="auto">
          <a:xfrm>
            <a:off x="612775" y="2605088"/>
            <a:ext cx="3573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sz="800" dirty="0">
                <a:solidFill>
                  <a:schemeClr val="bg1"/>
                </a:solidFill>
                <a:latin typeface="+mn-lt"/>
              </a:rPr>
              <a:t>* unter bestimmten Voraussetzungen besteht die Möglichkeit zum Erwerb des Hauptschulabschlusses, des mittleren Abschlusses oder der Fachhochschulreife</a:t>
            </a:r>
          </a:p>
        </p:txBody>
      </p:sp>
      <p:sp>
        <p:nvSpPr>
          <p:cNvPr id="25" name="Rechteck 48"/>
          <p:cNvSpPr/>
          <p:nvPr/>
        </p:nvSpPr>
        <p:spPr>
          <a:xfrm>
            <a:off x="650875" y="4498975"/>
            <a:ext cx="1512888" cy="1522413"/>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Kein </a:t>
            </a:r>
          </a:p>
          <a:p>
            <a:pPr algn="ctr" eaLnBrk="1" hangingPunct="1">
              <a:defRPr/>
            </a:pPr>
            <a:r>
              <a:rPr lang="de-DE" sz="1100" b="1" dirty="0">
                <a:solidFill>
                  <a:schemeClr val="accent6">
                    <a:lumMod val="75000"/>
                  </a:schemeClr>
                </a:solidFill>
              </a:rPr>
              <a:t>Abschluss</a:t>
            </a:r>
          </a:p>
          <a:p>
            <a:pPr algn="ctr" eaLnBrk="1" hangingPunct="1">
              <a:defRPr/>
            </a:pPr>
            <a:endParaRPr lang="de-DE" sz="900" b="1" dirty="0">
              <a:solidFill>
                <a:schemeClr val="tx1"/>
              </a:solidFill>
            </a:endParaRPr>
          </a:p>
        </p:txBody>
      </p:sp>
      <p:sp>
        <p:nvSpPr>
          <p:cNvPr id="26" name="Rechteck 25"/>
          <p:cNvSpPr/>
          <p:nvPr/>
        </p:nvSpPr>
        <p:spPr>
          <a:xfrm>
            <a:off x="2255838" y="4498975"/>
            <a:ext cx="1849437" cy="1522413"/>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9 (Hauptschulabschluss)</a:t>
            </a:r>
          </a:p>
          <a:p>
            <a:pPr eaLnBrk="1" hangingPunct="1">
              <a:defRPr/>
            </a:pPr>
            <a:r>
              <a:rPr lang="de-DE" sz="1100" b="1" dirty="0">
                <a:solidFill>
                  <a:schemeClr val="accent6">
                    <a:lumMod val="75000"/>
                  </a:schemeClr>
                </a:solidFill>
              </a:rPr>
              <a:t>Schulformen:</a:t>
            </a:r>
          </a:p>
          <a:p>
            <a:pPr marL="171450" indent="-171450" eaLnBrk="1" hangingPunct="1">
              <a:buFontTx/>
              <a:buChar char="-"/>
              <a:defRPr/>
            </a:pPr>
            <a:r>
              <a:rPr lang="de-DE" sz="1100" b="1" dirty="0">
                <a:solidFill>
                  <a:schemeClr val="accent6">
                    <a:lumMod val="75000"/>
                  </a:schemeClr>
                </a:solidFill>
              </a:rPr>
              <a:t>Hauptschule</a:t>
            </a:r>
          </a:p>
          <a:p>
            <a:pPr marL="171450" indent="-171450" eaLnBrk="1" hangingPunct="1">
              <a:buFontTx/>
              <a:buChar char="-"/>
              <a:defRPr/>
            </a:pPr>
            <a:r>
              <a:rPr lang="de-DE" sz="1100" b="1" dirty="0">
                <a:solidFill>
                  <a:schemeClr val="accent6">
                    <a:lumMod val="75000"/>
                  </a:schemeClr>
                </a:solidFill>
              </a:rPr>
              <a:t>Haupt- u. Realschule</a:t>
            </a:r>
          </a:p>
          <a:p>
            <a:pPr marL="171450" indent="-171450" eaLnBrk="1" hangingPunct="1">
              <a:buFontTx/>
              <a:buChar char="-"/>
              <a:defRPr/>
            </a:pPr>
            <a:r>
              <a:rPr lang="de-DE" sz="1100" b="1" dirty="0">
                <a:solidFill>
                  <a:schemeClr val="accent6">
                    <a:lumMod val="75000"/>
                  </a:schemeClr>
                </a:solidFill>
              </a:rPr>
              <a:t>Mittelstufenschule</a:t>
            </a:r>
          </a:p>
          <a:p>
            <a:pPr marL="171450" indent="-171450" eaLnBrk="1" hangingPunct="1">
              <a:buFontTx/>
              <a:buChar char="-"/>
              <a:defRPr/>
            </a:pPr>
            <a:r>
              <a:rPr lang="de-DE" sz="1100" b="1" dirty="0">
                <a:solidFill>
                  <a:schemeClr val="accent6">
                    <a:lumMod val="75000"/>
                  </a:schemeClr>
                </a:solidFill>
              </a:rPr>
              <a:t>Gesamtschule</a:t>
            </a:r>
          </a:p>
          <a:p>
            <a:pPr marL="171450" indent="-171450" eaLnBrk="1" hangingPunct="1">
              <a:buFontTx/>
              <a:buChar char="-"/>
              <a:defRPr/>
            </a:pPr>
            <a:r>
              <a:rPr lang="de-DE" sz="1100" b="1" dirty="0">
                <a:solidFill>
                  <a:schemeClr val="accent6">
                    <a:lumMod val="75000"/>
                  </a:schemeClr>
                </a:solidFill>
              </a:rPr>
              <a:t>Gymnasium</a:t>
            </a:r>
          </a:p>
          <a:p>
            <a:pPr marL="171450"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p:txBody>
      </p:sp>
      <p:sp>
        <p:nvSpPr>
          <p:cNvPr id="27" name="Rechteck 26"/>
          <p:cNvSpPr/>
          <p:nvPr/>
        </p:nvSpPr>
        <p:spPr>
          <a:xfrm>
            <a:off x="4191000" y="4183063"/>
            <a:ext cx="3898900" cy="1827212"/>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10 (mittlerer Abschluss)</a:t>
            </a:r>
          </a:p>
          <a:p>
            <a:pPr algn="ctr" eaLnBrk="1" hangingPunct="1">
              <a:defRPr/>
            </a:pPr>
            <a:endParaRPr lang="de-DE" sz="1200" b="1" dirty="0">
              <a:solidFill>
                <a:schemeClr val="accent6">
                  <a:lumMod val="75000"/>
                </a:schemeClr>
              </a:solidFill>
            </a:endParaRPr>
          </a:p>
          <a:p>
            <a:pPr lvl="2" eaLnBrk="1" hangingPunct="1">
              <a:defRPr/>
            </a:pPr>
            <a:r>
              <a:rPr lang="de-DE" sz="1100" b="1" dirty="0">
                <a:solidFill>
                  <a:schemeClr val="accent6">
                    <a:lumMod val="75000"/>
                  </a:schemeClr>
                </a:solidFill>
              </a:rPr>
              <a:t>Schulformen:</a:t>
            </a:r>
          </a:p>
          <a:p>
            <a:pPr marL="1085850" lvl="2" indent="-171450" eaLnBrk="1" hangingPunct="1">
              <a:buFontTx/>
              <a:buChar char="-"/>
              <a:defRPr/>
            </a:pPr>
            <a:r>
              <a:rPr lang="de-DE" sz="1100" b="1" dirty="0">
                <a:solidFill>
                  <a:schemeClr val="accent6">
                    <a:lumMod val="75000"/>
                  </a:schemeClr>
                </a:solidFill>
              </a:rPr>
              <a:t>Hauptschule</a:t>
            </a:r>
          </a:p>
          <a:p>
            <a:pPr marL="1085850" lvl="2" indent="-171450" eaLnBrk="1" hangingPunct="1">
              <a:buFontTx/>
              <a:buChar char="-"/>
              <a:defRPr/>
            </a:pPr>
            <a:r>
              <a:rPr lang="de-DE" sz="1100" b="1" dirty="0">
                <a:solidFill>
                  <a:schemeClr val="accent6">
                    <a:lumMod val="75000"/>
                  </a:schemeClr>
                </a:solidFill>
              </a:rPr>
              <a:t>Realschule</a:t>
            </a:r>
          </a:p>
          <a:p>
            <a:pPr marL="1085850" lvl="2" indent="-171450" eaLnBrk="1" hangingPunct="1">
              <a:buFontTx/>
              <a:buChar char="-"/>
              <a:defRPr/>
            </a:pPr>
            <a:r>
              <a:rPr lang="de-DE" sz="1100" b="1" dirty="0">
                <a:solidFill>
                  <a:schemeClr val="accent6">
                    <a:lumMod val="75000"/>
                  </a:schemeClr>
                </a:solidFill>
              </a:rPr>
              <a:t>Haupt- und Realschule</a:t>
            </a:r>
          </a:p>
          <a:p>
            <a:pPr marL="1085850" lvl="2" indent="-171450" eaLnBrk="1" hangingPunct="1">
              <a:buFontTx/>
              <a:buChar char="-"/>
              <a:defRPr/>
            </a:pPr>
            <a:r>
              <a:rPr lang="de-DE" sz="1100" b="1" dirty="0">
                <a:solidFill>
                  <a:schemeClr val="accent6">
                    <a:lumMod val="75000"/>
                  </a:schemeClr>
                </a:solidFill>
              </a:rPr>
              <a:t>Mittelstufenschule</a:t>
            </a:r>
          </a:p>
          <a:p>
            <a:pPr marL="1085850" lvl="2" indent="-171450" eaLnBrk="1" hangingPunct="1">
              <a:buFontTx/>
              <a:buChar char="-"/>
              <a:defRPr/>
            </a:pPr>
            <a:r>
              <a:rPr lang="de-DE" sz="1100" b="1" dirty="0">
                <a:solidFill>
                  <a:schemeClr val="accent6">
                    <a:lumMod val="75000"/>
                  </a:schemeClr>
                </a:solidFill>
              </a:rPr>
              <a:t>Gesamtschule</a:t>
            </a:r>
          </a:p>
          <a:p>
            <a:pPr marL="1085850" lvl="2" indent="-171450" eaLnBrk="1" hangingPunct="1">
              <a:buFontTx/>
              <a:buChar char="-"/>
              <a:defRPr/>
            </a:pPr>
            <a:r>
              <a:rPr lang="de-DE" sz="1100" b="1" dirty="0">
                <a:solidFill>
                  <a:schemeClr val="accent6">
                    <a:lumMod val="75000"/>
                  </a:schemeClr>
                </a:solidFill>
              </a:rPr>
              <a:t>Gymnasium</a:t>
            </a:r>
          </a:p>
          <a:p>
            <a:pPr marL="1085850" lvl="2"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p:txBody>
      </p:sp>
      <p:sp>
        <p:nvSpPr>
          <p:cNvPr id="35" name="Rechteck 48"/>
          <p:cNvSpPr/>
          <p:nvPr/>
        </p:nvSpPr>
        <p:spPr>
          <a:xfrm>
            <a:off x="8597900" y="2270125"/>
            <a:ext cx="179388" cy="179388"/>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4" name="Textfeld 35"/>
          <p:cNvSpPr txBox="1">
            <a:spLocks noChangeArrowheads="1"/>
          </p:cNvSpPr>
          <p:nvPr/>
        </p:nvSpPr>
        <p:spPr bwMode="auto">
          <a:xfrm>
            <a:off x="8037513" y="2462213"/>
            <a:ext cx="100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Allgemein-</a:t>
            </a:r>
          </a:p>
          <a:p>
            <a:pPr eaLnBrk="1" hangingPunct="1">
              <a:lnSpc>
                <a:spcPct val="100000"/>
              </a:lnSpc>
              <a:defRPr/>
            </a:pPr>
            <a:r>
              <a:rPr lang="de-DE" altLang="de-DE" sz="1200" dirty="0">
                <a:solidFill>
                  <a:schemeClr val="accent6">
                    <a:lumMod val="75000"/>
                  </a:schemeClr>
                </a:solidFill>
                <a:latin typeface="+mn-lt"/>
              </a:rPr>
              <a:t>bildende </a:t>
            </a:r>
          </a:p>
          <a:p>
            <a:pPr eaLnBrk="1" hangingPunct="1">
              <a:lnSpc>
                <a:spcPct val="100000"/>
              </a:lnSpc>
              <a:defRPr/>
            </a:pPr>
            <a:r>
              <a:rPr lang="de-DE" altLang="de-DE" sz="1200" dirty="0">
                <a:solidFill>
                  <a:schemeClr val="accent6">
                    <a:lumMod val="75000"/>
                  </a:schemeClr>
                </a:solidFill>
                <a:latin typeface="+mn-lt"/>
              </a:rPr>
              <a:t>Schulen</a:t>
            </a:r>
          </a:p>
        </p:txBody>
      </p:sp>
      <p:sp>
        <p:nvSpPr>
          <p:cNvPr id="37" name="Rechteck 48"/>
          <p:cNvSpPr/>
          <p:nvPr/>
        </p:nvSpPr>
        <p:spPr>
          <a:xfrm>
            <a:off x="8596313" y="1557338"/>
            <a:ext cx="179387" cy="179387"/>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6" name="Textfeld 37"/>
          <p:cNvSpPr txBox="1">
            <a:spLocks noChangeArrowheads="1"/>
          </p:cNvSpPr>
          <p:nvPr/>
        </p:nvSpPr>
        <p:spPr bwMode="auto">
          <a:xfrm>
            <a:off x="8045450" y="1752600"/>
            <a:ext cx="866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Berufliche </a:t>
            </a:r>
          </a:p>
          <a:p>
            <a:pPr eaLnBrk="1" hangingPunct="1">
              <a:lnSpc>
                <a:spcPct val="100000"/>
              </a:lnSpc>
              <a:defRPr/>
            </a:pPr>
            <a:r>
              <a:rPr lang="de-DE" altLang="de-DE" sz="1200" dirty="0">
                <a:solidFill>
                  <a:schemeClr val="accent6">
                    <a:lumMod val="75000"/>
                  </a:schemeClr>
                </a:solidFill>
                <a:latin typeface="+mn-lt"/>
              </a:rPr>
              <a:t>Schulen</a:t>
            </a:r>
          </a:p>
        </p:txBody>
      </p:sp>
      <p:sp>
        <p:nvSpPr>
          <p:cNvPr id="46" name="Rechteck 45"/>
          <p:cNvSpPr/>
          <p:nvPr/>
        </p:nvSpPr>
        <p:spPr>
          <a:xfrm>
            <a:off x="827088" y="3959225"/>
            <a:ext cx="1336675" cy="48736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a:bodyPr>
          <a:lstStyle/>
          <a:p>
            <a:pPr algn="ctr" eaLnBrk="1" hangingPunct="1">
              <a:defRPr/>
            </a:pPr>
            <a:r>
              <a:rPr lang="de-DE" sz="1400" b="1" dirty="0">
                <a:solidFill>
                  <a:schemeClr val="bg1"/>
                </a:solidFill>
              </a:rPr>
              <a:t>BzB</a:t>
            </a:r>
          </a:p>
          <a:p>
            <a:pPr algn="ctr" eaLnBrk="1" hangingPunct="1">
              <a:defRPr/>
            </a:pPr>
            <a:r>
              <a:rPr lang="de-DE" sz="900" b="1" dirty="0">
                <a:solidFill>
                  <a:schemeClr val="bg1"/>
                </a:solidFill>
              </a:rPr>
              <a:t>(Hauptschulabschluss)</a:t>
            </a:r>
          </a:p>
        </p:txBody>
      </p:sp>
      <p:sp>
        <p:nvSpPr>
          <p:cNvPr id="47" name="Rechteck 46"/>
          <p:cNvSpPr/>
          <p:nvPr/>
        </p:nvSpPr>
        <p:spPr>
          <a:xfrm>
            <a:off x="1908175" y="1412875"/>
            <a:ext cx="2503488"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Fachoberschule</a:t>
            </a:r>
          </a:p>
          <a:p>
            <a:pPr algn="ctr" eaLnBrk="1" hangingPunct="1">
              <a:defRPr/>
            </a:pPr>
            <a:r>
              <a:rPr lang="de-DE" sz="1400" b="1" dirty="0">
                <a:solidFill>
                  <a:schemeClr val="bg1"/>
                </a:solidFill>
              </a:rPr>
              <a:t>Typ B</a:t>
            </a:r>
          </a:p>
        </p:txBody>
      </p:sp>
      <p:sp>
        <p:nvSpPr>
          <p:cNvPr id="48" name="Rechteck 47"/>
          <p:cNvSpPr/>
          <p:nvPr/>
        </p:nvSpPr>
        <p:spPr>
          <a:xfrm>
            <a:off x="4532313" y="1412875"/>
            <a:ext cx="1052512"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60" name="Fußzeilenplatzhalter 4"/>
          <p:cNvSpPr>
            <a:spLocks noGrp="1"/>
          </p:cNvSpPr>
          <p:nvPr>
            <p:ph type="ftr" sz="quarter" idx="11"/>
          </p:nvPr>
        </p:nvSpPr>
        <p:spPr/>
        <p:txBody>
          <a:bodyPr/>
          <a:lstStyle/>
          <a:p>
            <a:pPr>
              <a:defRPr/>
            </a:pPr>
            <a:r>
              <a:rPr lang="de-DE"/>
              <a:t>Hessisches Kultusministerium</a:t>
            </a:r>
          </a:p>
        </p:txBody>
      </p:sp>
      <p:sp>
        <p:nvSpPr>
          <p:cNvPr id="59" name="Rechteck 58"/>
          <p:cNvSpPr/>
          <p:nvPr/>
        </p:nvSpPr>
        <p:spPr>
          <a:xfrm>
            <a:off x="650875" y="990600"/>
            <a:ext cx="7448550"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sp>
        <p:nvSpPr>
          <p:cNvPr id="61" name="Rechteck 60"/>
          <p:cNvSpPr/>
          <p:nvPr/>
        </p:nvSpPr>
        <p:spPr>
          <a:xfrm>
            <a:off x="650875" y="6091238"/>
            <a:ext cx="7448550"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Grundschule</a:t>
            </a:r>
          </a:p>
        </p:txBody>
      </p:sp>
      <p:sp>
        <p:nvSpPr>
          <p:cNvPr id="36" name="Rechteck 35"/>
          <p:cNvSpPr/>
          <p:nvPr/>
        </p:nvSpPr>
        <p:spPr>
          <a:xfrm rot="18272886">
            <a:off x="6746875" y="1670050"/>
            <a:ext cx="1241425" cy="5746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bg1"/>
                </a:solidFill>
              </a:rPr>
              <a:t>Berufliches Gymnasium</a:t>
            </a:r>
            <a:endParaRPr lang="de-DE" sz="1400" b="1" dirty="0">
              <a:solidFill>
                <a:schemeClr val="accent6">
                  <a:lumMod val="75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31813" y="838200"/>
            <a:ext cx="7772400" cy="1146175"/>
          </a:xfrm>
        </p:spPr>
        <p:txBody>
          <a:bodyPr/>
          <a:lstStyle/>
          <a:p>
            <a:pPr eaLnBrk="1" hangingPunct="1">
              <a:defRPr/>
            </a:pPr>
            <a:r>
              <a:rPr lang="de-DE" altLang="de-DE" sz="2350" dirty="0">
                <a:solidFill>
                  <a:schemeClr val="accent6">
                    <a:lumMod val="75000"/>
                  </a:schemeClr>
                </a:solidFill>
                <a:ea typeface="MS PGothic" pitchFamily="34" charset="-128"/>
                <a:cs typeface="Arial" charset="0"/>
              </a:rPr>
              <a:t>Die rechtlichen Bestimmungen zum Übergang in die weiterführenden Schulen finden Sie zum Nachlesen:</a:t>
            </a:r>
            <a:endParaRPr lang="de-DE" altLang="de-DE" sz="2350" u="sng" dirty="0">
              <a:solidFill>
                <a:schemeClr val="accent6">
                  <a:lumMod val="75000"/>
                </a:schemeClr>
              </a:solidFill>
              <a:ea typeface="MS PGothic" pitchFamily="34" charset="-128"/>
              <a:cs typeface="Arial" charset="0"/>
            </a:endParaRPr>
          </a:p>
        </p:txBody>
      </p:sp>
      <p:sp>
        <p:nvSpPr>
          <p:cNvPr id="3" name="Inhaltsplatzhalter 2"/>
          <p:cNvSpPr>
            <a:spLocks noGrp="1"/>
          </p:cNvSpPr>
          <p:nvPr>
            <p:ph idx="1"/>
          </p:nvPr>
        </p:nvSpPr>
        <p:spPr>
          <a:xfrm>
            <a:off x="531813" y="1979613"/>
            <a:ext cx="7772400" cy="4114800"/>
          </a:xfrm>
        </p:spPr>
        <p:txBody>
          <a:bodyPr/>
          <a:lstStyle/>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Hessisches Schulgesetz (insbesondere § 70 und § 77)</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Gestaltung des Schulverhältnisses (insbesondere § 10 bis § 14)</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Ausgestaltung der Bildungsgänge und Schulformen der Grundstufe (Primarstufe) und der Mittelstufe (Sekundarstufe I) und der Abschlussprüfungen in der Mittelstufe</a:t>
            </a:r>
            <a:endParaRPr lang="de-DE" altLang="de-DE" i="1" dirty="0">
              <a:solidFill>
                <a:schemeClr val="accent6">
                  <a:lumMod val="75000"/>
                </a:schemeClr>
              </a:solidFill>
              <a:cs typeface="Arial" panose="020B0604020202020204" pitchFamily="34" charset="0"/>
            </a:endParaRPr>
          </a:p>
          <a:p>
            <a:pPr marL="0" indent="0" eaLnBrk="1" hangingPunct="1">
              <a:defRPr/>
            </a:pPr>
            <a:endParaRPr lang="de-DE" altLang="de-DE" sz="2000" i="1" dirty="0">
              <a:solidFill>
                <a:schemeClr val="accent6">
                  <a:lumMod val="75000"/>
                </a:schemeClr>
              </a:solidFill>
              <a:cs typeface="Arial" panose="020B0604020202020204" pitchFamily="34" charset="0"/>
            </a:endParaRPr>
          </a:p>
          <a:p>
            <a:pPr marL="0" indent="0" eaLnBrk="1" hangingPunct="1">
              <a:defRPr/>
            </a:pPr>
            <a:r>
              <a:rPr lang="de-DE" altLang="de-DE" sz="2000" dirty="0">
                <a:solidFill>
                  <a:schemeClr val="accent6">
                    <a:lumMod val="75000"/>
                  </a:schemeClr>
                </a:solidFill>
                <a:cs typeface="Arial" panose="020B0604020202020204" pitchFamily="34" charset="0"/>
              </a:rPr>
              <a:t>Fundstelle: www.kultusministerium.hessen.de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6"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a:xfrm>
            <a:off x="531813" y="838200"/>
            <a:ext cx="7772400" cy="1144588"/>
          </a:xfrm>
        </p:spPr>
        <p:txBody>
          <a:bodyPr/>
          <a:lstStyle/>
          <a:p>
            <a:pPr eaLnBrk="1" hangingPunct="1">
              <a:defRPr/>
            </a:pPr>
            <a:r>
              <a:rPr lang="de-DE" altLang="de-DE" dirty="0">
                <a:solidFill>
                  <a:schemeClr val="accent6">
                    <a:lumMod val="75000"/>
                  </a:schemeClr>
                </a:solidFill>
                <a:ea typeface="MS PGothic" pitchFamily="34" charset="-128"/>
                <a:cs typeface="Arial" charset="0"/>
              </a:rPr>
              <a:t>Wie geht es weiter nach der Grundschule?</a:t>
            </a:r>
          </a:p>
        </p:txBody>
      </p:sp>
      <p:sp>
        <p:nvSpPr>
          <p:cNvPr id="6147" name="Inhaltsplatzhalter 2"/>
          <p:cNvSpPr>
            <a:spLocks noGrp="1"/>
          </p:cNvSpPr>
          <p:nvPr>
            <p:ph idx="1"/>
          </p:nvPr>
        </p:nvSpPr>
        <p:spPr>
          <a:xfrm>
            <a:off x="531813" y="1979613"/>
            <a:ext cx="7772400" cy="4114800"/>
          </a:xfrm>
        </p:spPr>
        <p:txBody>
          <a:bodyPr/>
          <a:lstStyle/>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Auf den Bildungsgang der Grundschule bauen die drei </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Bildungsgänge der Sekundarstufe I (Mittelstufe) auf.</a:t>
            </a: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Nach der Jahrgangsstufe 4 wechselt Ihr Kind nun in eine</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 weiterführende Schule.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7" name="Fußzeilenplatzhalter 4"/>
          <p:cNvSpPr>
            <a:spLocks noGrp="1"/>
          </p:cNvSpPr>
          <p:nvPr>
            <p:ph type="ftr" sz="quarter" idx="11"/>
          </p:nvPr>
        </p:nvSpPr>
        <p:spPr/>
        <p:txBody>
          <a:bodyPr/>
          <a:lstStyle/>
          <a:p>
            <a:pPr>
              <a:defRPr/>
            </a:pPr>
            <a:r>
              <a:rPr lang="de-DE"/>
              <a:t>Hessisches Kultusministerium</a:t>
            </a:r>
          </a:p>
        </p:txBody>
      </p:sp>
      <p:graphicFrame>
        <p:nvGraphicFramePr>
          <p:cNvPr id="2" name="Tabelle 1"/>
          <p:cNvGraphicFramePr>
            <a:graphicFrameLocks noGrp="1"/>
          </p:cNvGraphicFramePr>
          <p:nvPr/>
        </p:nvGraphicFramePr>
        <p:xfrm>
          <a:off x="900113" y="2932113"/>
          <a:ext cx="7200900" cy="1296987"/>
        </p:xfrm>
        <a:graphic>
          <a:graphicData uri="http://schemas.openxmlformats.org/drawingml/2006/table">
            <a:tbl>
              <a:tblPr firstRow="1" bandRow="1">
                <a:tableStyleId>{5C22544A-7EE6-4342-B048-85BDC9FD1C3A}</a:tableStyleId>
              </a:tblPr>
              <a:tblGrid>
                <a:gridCol w="2568434">
                  <a:extLst>
                    <a:ext uri="{9D8B030D-6E8A-4147-A177-3AD203B41FA5}">
                      <a16:colId xmlns:a16="http://schemas.microsoft.com/office/drawing/2014/main" val="20000"/>
                    </a:ext>
                  </a:extLst>
                </a:gridCol>
                <a:gridCol w="2399597">
                  <a:extLst>
                    <a:ext uri="{9D8B030D-6E8A-4147-A177-3AD203B41FA5}">
                      <a16:colId xmlns:a16="http://schemas.microsoft.com/office/drawing/2014/main" val="20001"/>
                    </a:ext>
                  </a:extLst>
                </a:gridCol>
                <a:gridCol w="2232869">
                  <a:extLst>
                    <a:ext uri="{9D8B030D-6E8A-4147-A177-3AD203B41FA5}">
                      <a16:colId xmlns:a16="http://schemas.microsoft.com/office/drawing/2014/main" val="20002"/>
                    </a:ext>
                  </a:extLst>
                </a:gridCol>
              </a:tblGrid>
              <a:tr h="1296987">
                <a:tc>
                  <a:txBody>
                    <a:bodyPr/>
                    <a:lstStyle/>
                    <a:p>
                      <a:pPr algn="ctr"/>
                      <a:endParaRPr lang="de-DE" sz="2000" kern="1200" dirty="0">
                        <a:solidFill>
                          <a:schemeClr val="bg1"/>
                        </a:solidFill>
                        <a:latin typeface="+mn-lt"/>
                        <a:ea typeface="+mn-ea"/>
                        <a:cs typeface="+mn-cs"/>
                      </a:endParaRPr>
                    </a:p>
                    <a:p>
                      <a:pPr algn="ctr"/>
                      <a:r>
                        <a:rPr lang="de-DE" sz="2000" kern="1200" dirty="0">
                          <a:solidFill>
                            <a:schemeClr val="bg1"/>
                          </a:solidFill>
                          <a:latin typeface="+mn-lt"/>
                          <a:ea typeface="+mn-ea"/>
                          <a:cs typeface="+mn-cs"/>
                        </a:rPr>
                        <a:t>Hauptschul-</a:t>
                      </a:r>
                    </a:p>
                    <a:p>
                      <a:pPr algn="ctr"/>
                      <a:r>
                        <a:rPr lang="de-DE" sz="2000"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Realschul-</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50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Gymnasialer</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533400" y="1773238"/>
            <a:ext cx="7772400" cy="4321175"/>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Sie entscheiden als Eltern am Ende der Grundschulzeit (im 2. Halbjahr der Jahrgangsstufe 4) darüber, welchen Bildungsgang der weiterführenden Schule Sie für Ihr Kind wählen.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können darüber hinaus auch Wahlwünsche für Schulformen und auch für bestimmte Schulen angeben.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Ein gesetzlicher Anspruch kann aber nur für den gewünschten Bildungsgang garantiert werden.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Es wird zwar versucht, so viele Wahlwünsche wie möglich auch für die Schulformen und die konkret gewünschte Schule zu erfüllen, dies kann allerdings nicht in allen Fällen gelingen.</a:t>
            </a: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0" indent="0" eaLnBrk="1" hangingPunct="1">
              <a:spcAft>
                <a:spcPts val="1000"/>
              </a:spcAft>
              <a:defRPr/>
            </a:pPr>
            <a:endParaRPr lang="de-DE" altLang="de-DE" dirty="0">
              <a:cs typeface="Arial" charset="0"/>
            </a:endParaRP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717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Die Entscheidung für einen Bildungsgang der weiterführenden Schulen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Spätestens bis zum 25. Februar erhalten Sie von der Grund-schule die Einladung zu einem persönlichen Beratungsgespräch.</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Bei diesem Beratungsgespräch wird Ihnen auch das Anmelde-formular für die weiterführenden Schulen ausgehändigt. </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Auf diesem Formular wählen Sie einen der drei Bildungsgänge für Ihr Kind aus.</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tragen Sie auf dem Formular ein, welche Schulform und welche Schule Sie für Ihr Kind vorrangig wünschen.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8196"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Welche Unterstützung bekommen Eltern bei der Entscheidung von der Schule? </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In diesem Fall werden Sie von der Schule zeitnah schriftlich informiert.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Die Begründung wird Ihnen schriftlich erläutert.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erhalten Sie ein Angebot für ein weiteres Beratungs-gespräch in der Schule.</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Wenn Sie an Ihrer Wahl des Bildungsganges festhalten wollen, teilen Sie dies der Grundschule bis zum 5. April schriftlich mit.</a:t>
            </a:r>
          </a:p>
          <a:p>
            <a:pPr eaLnBrk="1" hangingPunct="1">
              <a:spcAft>
                <a:spcPts val="1000"/>
              </a:spcAft>
              <a:buFont typeface="Arial" panose="020B0604020202020204" pitchFamily="34" charset="0"/>
              <a:buChar char="•"/>
              <a:defRPr/>
            </a:pPr>
            <a:r>
              <a:rPr lang="de-DE" altLang="de-DE" sz="2000" dirty="0">
                <a:solidFill>
                  <a:schemeClr val="accent6">
                    <a:lumMod val="75000"/>
                  </a:schemeClr>
                </a:solidFill>
                <a:cs typeface="Arial" charset="0"/>
              </a:rPr>
              <a:t>Die Entscheidung über den Bildungsgang treffen und </a:t>
            </a:r>
            <a:r>
              <a:rPr lang="de-DE" altLang="de-DE" sz="2000" dirty="0" err="1">
                <a:solidFill>
                  <a:schemeClr val="accent6">
                    <a:lumMod val="75000"/>
                  </a:schemeClr>
                </a:solidFill>
                <a:cs typeface="Arial" charset="0"/>
              </a:rPr>
              <a:t>ver</a:t>
            </a:r>
            <a:r>
              <a:rPr lang="de-DE" altLang="de-DE" sz="2000" dirty="0">
                <a:solidFill>
                  <a:schemeClr val="accent6">
                    <a:lumMod val="75000"/>
                  </a:schemeClr>
                </a:solidFill>
                <a:cs typeface="Arial" charset="0"/>
              </a:rPr>
              <a:t>-antworten letztlich Sie als Eltern.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9220"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Was geschieht, wenn Eltern einen Bildungsgang wählen, der von der Schule nicht empfohlen wird?</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Alle drei Bildungsgänge der weiterführenden Schulen haben einen gemeinsamen Kernbereich an Fächern.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unterscheiden sich jedoch deutlich in ihren Anforderungen.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Jedem Kind sollte der Besuch des Bildungsganges ermöglicht werden, der seinem bisherigen Leistungsstand, seiner Lern-entwicklung und seiner Arbeitshaltung am besten entspricht.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Deshalb hat die Grundschule die Aufgabe, dazu am Ende der Jahrgangsstufe 4 eine fachliche Aussage zu treffen und Sie als Eltern entsprechend zu beraten.</a:t>
            </a:r>
            <a:endParaRPr lang="de-DE" altLang="de-DE"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10244"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Warum gibt die Grundschule überhaupt eine Empfehlung ab, wenn die Entscheidung über den Bildungsgang bei den Eltern liegt?</a:t>
            </a:r>
          </a:p>
          <a:p>
            <a:pPr algn="ctr" eaLnBrk="1" hangingPunct="1">
              <a:lnSpc>
                <a:spcPct val="100000"/>
              </a:lnSpc>
              <a:defRPr/>
            </a:pPr>
            <a:endParaRPr lang="de-DE" altLang="de-DE" b="1" dirty="0">
              <a:solidFill>
                <a:srgbClr val="153674"/>
              </a:solidFill>
              <a:ea typeface="MS PGothic" pitchFamily="34" charset="-128"/>
              <a:cs typeface="Arial" charset="0"/>
            </a:endParaRP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Inhaltsplatzhalter 2"/>
          <p:cNvSpPr>
            <a:spLocks noGrp="1"/>
          </p:cNvSpPr>
          <p:nvPr>
            <p:ph idx="1"/>
          </p:nvPr>
        </p:nvSpPr>
        <p:spPr>
          <a:xfrm>
            <a:off x="533400" y="1557338"/>
            <a:ext cx="7772400" cy="4751387"/>
          </a:xfrm>
        </p:spPr>
        <p:txBody>
          <a:bodyPr/>
          <a:lstStyle/>
          <a:p>
            <a:pPr marL="285750" indent="-285750" eaLnBrk="1" hangingPunct="1">
              <a:spcAft>
                <a:spcPts val="1000"/>
              </a:spcAft>
              <a:buFontTx/>
              <a:buChar char="•"/>
              <a:defRPr/>
            </a:pPr>
            <a:r>
              <a:rPr lang="de-DE" altLang="de-DE" sz="2000" dirty="0">
                <a:solidFill>
                  <a:schemeClr val="accent6">
                    <a:lumMod val="75000"/>
                  </a:schemeClr>
                </a:solidFill>
              </a:rPr>
              <a:t>Die Grundschullehrkräfte können den b</a:t>
            </a:r>
            <a:r>
              <a:rPr lang="de-DE" altLang="de-DE" sz="2000" dirty="0">
                <a:solidFill>
                  <a:schemeClr val="accent6">
                    <a:lumMod val="75000"/>
                  </a:schemeClr>
                </a:solidFill>
                <a:cs typeface="Arial" charset="0"/>
              </a:rPr>
              <a:t>isherigen Leistungsstand, die Lernentwicklung und die Arbeitshaltung eines Kindes </a:t>
            </a:r>
            <a:r>
              <a:rPr lang="de-DE" altLang="de-DE" sz="2000" dirty="0">
                <a:solidFill>
                  <a:schemeClr val="accent6">
                    <a:lumMod val="75000"/>
                  </a:schemeClr>
                </a:solidFill>
              </a:rPr>
              <a:t>aufgrund ihrer täglichen Unterrichtspraxis gut beurteilen.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Außerdem kennen sie die unterschiedlichen Anforderungen der drei Bildungsgänge der weiterführenden Schulen.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Sie können deshalb gut einschätzen, ob ein Kind in einem bestimmten Bildungsgang voraussichtlich erfolgreich mitarbeiten kann.</a:t>
            </a:r>
          </a:p>
          <a:p>
            <a:pPr marL="285750" indent="-285750" eaLnBrk="1" hangingPunct="1">
              <a:spcAft>
                <a:spcPts val="1000"/>
              </a:spcAft>
              <a:buFontTx/>
              <a:buChar char="•"/>
              <a:defRPr/>
            </a:pPr>
            <a:r>
              <a:rPr lang="de-DE" altLang="de-DE" sz="2000" dirty="0">
                <a:solidFill>
                  <a:schemeClr val="accent6">
                    <a:lumMod val="75000"/>
                  </a:schemeClr>
                </a:solidFill>
              </a:rPr>
              <a:t>In der Rückschau auf schulische Laufbahnen von Jugendlichen zeigt sich, dass die Grundschulempfehlungen sehr zutreffend sind.</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11268" name="Rectangle 2"/>
          <p:cNvSpPr txBox="1">
            <a:spLocks noChangeArrowheads="1"/>
          </p:cNvSpPr>
          <p:nvPr/>
        </p:nvSpPr>
        <p:spPr bwMode="auto">
          <a:xfrm>
            <a:off x="533400" y="838200"/>
            <a:ext cx="77724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b="1" dirty="0">
                <a:solidFill>
                  <a:schemeClr val="accent6">
                    <a:lumMod val="75000"/>
                  </a:schemeClr>
                </a:solidFill>
                <a:ea typeface="MS PGothic" pitchFamily="34" charset="-128"/>
                <a:cs typeface="Arial" charset="0"/>
              </a:rPr>
              <a:t>Wie zutreffend sind die Grundschulempfehlungen?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nhaltsplatzhalter 2"/>
          <p:cNvSpPr>
            <a:spLocks noGrp="1"/>
          </p:cNvSpPr>
          <p:nvPr>
            <p:ph idx="1"/>
          </p:nvPr>
        </p:nvSpPr>
        <p:spPr>
          <a:xfrm>
            <a:off x="533400" y="1979613"/>
            <a:ext cx="7772400" cy="4114800"/>
          </a:xfrm>
        </p:spPr>
        <p:txBody>
          <a:bodyPr/>
          <a:lstStyle/>
          <a:p>
            <a:pPr marL="0" indent="0">
              <a:defRPr/>
            </a:pPr>
            <a:r>
              <a:rPr lang="de-DE" altLang="de-DE" sz="2000" dirty="0">
                <a:solidFill>
                  <a:schemeClr val="accent6">
                    <a:lumMod val="75000"/>
                  </a:schemeClr>
                </a:solidFill>
              </a:rPr>
              <a:t>Zur Unterstützung Ihrer Entscheidung für die zukünftige Schullauf-bahn Ihres Kindes in der weiterführenden Schule erhalten Sie folgende Informationen:</a:t>
            </a:r>
          </a:p>
          <a:p>
            <a:pPr>
              <a:buFont typeface="Arial" panose="020B0604020202020204" pitchFamily="34" charset="0"/>
              <a:buChar char="•"/>
              <a:defRPr/>
            </a:pPr>
            <a:r>
              <a:rPr lang="de-DE" altLang="de-DE" sz="2000" dirty="0">
                <a:solidFill>
                  <a:schemeClr val="accent6">
                    <a:lumMod val="75000"/>
                  </a:schemeClr>
                </a:solidFill>
              </a:rPr>
              <a:t>Welche Abschlüsse können erworben werden?</a:t>
            </a:r>
          </a:p>
          <a:p>
            <a:pPr>
              <a:buFont typeface="Arial" panose="020B0604020202020204" pitchFamily="34" charset="0"/>
              <a:buChar char="•"/>
              <a:defRPr/>
            </a:pPr>
            <a:r>
              <a:rPr lang="de-DE" altLang="de-DE" sz="2000" dirty="0">
                <a:solidFill>
                  <a:schemeClr val="accent6">
                    <a:lumMod val="75000"/>
                  </a:schemeClr>
                </a:solidFill>
              </a:rPr>
              <a:t>Welche Bildungsgänge werden in der Sekundarstufe I angeboten? </a:t>
            </a:r>
          </a:p>
          <a:p>
            <a:pPr>
              <a:buFont typeface="Arial" panose="020B0604020202020204" pitchFamily="34" charset="0"/>
              <a:buChar char="•"/>
              <a:defRPr/>
            </a:pPr>
            <a:r>
              <a:rPr lang="de-DE" altLang="de-DE" sz="2000" dirty="0">
                <a:solidFill>
                  <a:schemeClr val="accent6">
                    <a:lumMod val="75000"/>
                  </a:schemeClr>
                </a:solidFill>
              </a:rPr>
              <a:t>Welche Schulformen werden für die jeweiligen Bildungsgänge angeboten?</a:t>
            </a:r>
          </a:p>
          <a:p>
            <a:pPr>
              <a:buFont typeface="Arial" panose="020B0604020202020204" pitchFamily="34" charset="0"/>
              <a:buChar char="•"/>
              <a:defRPr/>
            </a:pPr>
            <a:r>
              <a:rPr lang="de-DE" altLang="de-DE" sz="2000" dirty="0">
                <a:solidFill>
                  <a:schemeClr val="accent6">
                    <a:lumMod val="75000"/>
                  </a:schemeClr>
                </a:solidFill>
              </a:rPr>
              <a:t>Welche Besonderheiten haben die Schulformen?</a:t>
            </a:r>
          </a:p>
          <a:p>
            <a:pPr>
              <a:buFont typeface="Arial" panose="020B0604020202020204" pitchFamily="34" charset="0"/>
              <a:buChar char="•"/>
              <a:defRPr/>
            </a:pPr>
            <a:r>
              <a:rPr lang="de-DE" altLang="de-DE" sz="2000" dirty="0">
                <a:solidFill>
                  <a:schemeClr val="accent6">
                    <a:lumMod val="75000"/>
                  </a:schemeClr>
                </a:solidFill>
              </a:rPr>
              <a:t>Wie geht es weiter nach der Sekundarstufe I?</a:t>
            </a:r>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marL="0" indent="0">
              <a:defRPr/>
            </a:pPr>
            <a:endParaRPr lang="de-DE" altLang="de-DE" sz="2000" dirty="0"/>
          </a:p>
          <a:p>
            <a:pPr>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Donnerstag, 15. September 2022</a:t>
            </a:fld>
            <a:endParaRPr lang="de-DE" dirty="0"/>
          </a:p>
        </p:txBody>
      </p:sp>
      <p:sp>
        <p:nvSpPr>
          <p:cNvPr id="1229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Informationen zu den Bildungsgängen und Schul-formen der weiterführenden Schulen</a:t>
            </a:r>
          </a:p>
        </p:txBody>
      </p:sp>
      <p:sp>
        <p:nvSpPr>
          <p:cNvPr id="11" name="Fußzeilenplatzhalter 4"/>
          <p:cNvSpPr>
            <a:spLocks noGrp="1"/>
          </p:cNvSpPr>
          <p:nvPr>
            <p:ph type="ftr" sz="quarter" idx="11"/>
          </p:nvPr>
        </p:nvSpPr>
        <p:spPr/>
        <p:txBody>
          <a:bodyPr/>
          <a:lstStyle/>
          <a:p>
            <a:pPr>
              <a:defRPr/>
            </a:pPr>
            <a:r>
              <a:rPr lang="de-DE"/>
              <a:t>Hessisches Kultusministerium</a:t>
            </a:r>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3787</Words>
  <Application>Microsoft Office PowerPoint</Application>
  <PresentationFormat>Bildschirmpräsentation (4:3)</PresentationFormat>
  <Paragraphs>457</Paragraphs>
  <Slides>28</Slides>
  <Notes>28</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28</vt:i4>
      </vt:variant>
    </vt:vector>
  </HeadingPairs>
  <TitlesOfParts>
    <vt:vector size="35" baseType="lpstr">
      <vt:lpstr>MS PGothic</vt:lpstr>
      <vt:lpstr>Arial</vt:lpstr>
      <vt:lpstr>Courier New</vt:lpstr>
      <vt:lpstr>Times</vt:lpstr>
      <vt:lpstr>Times New Roman</vt:lpstr>
      <vt:lpstr>Wingdings</vt:lpstr>
      <vt:lpstr>Standarddesign</vt:lpstr>
      <vt:lpstr>Mein Kind kommt in die 5. Klasse </vt:lpstr>
      <vt:lpstr>Inhalt</vt:lpstr>
      <vt:lpstr>Wie geht es weiter nach der Grundschule?</vt:lpstr>
      <vt:lpstr>PowerPoint-Präsentation</vt:lpstr>
      <vt:lpstr>PowerPoint-Präsentation</vt:lpstr>
      <vt:lpstr>PowerPoint-Präsentation</vt:lpstr>
      <vt:lpstr>PowerPoint-Präsentation</vt:lpstr>
      <vt:lpstr>PowerPoint-Präsentation</vt:lpstr>
      <vt:lpstr>PowerPoint-Präsentation</vt:lpstr>
      <vt:lpstr>Der Hauptschulbildungsgang</vt:lpstr>
      <vt:lpstr>Der Realschulbildungsgang</vt:lpstr>
      <vt:lpstr>Der gymnasiale Bildungsgang</vt:lpstr>
      <vt:lpstr>Bildungsgänge und Schulformen – Was ist der Unterschied?</vt:lpstr>
      <vt:lpstr>Schulformen in der Sekundarstufe I</vt:lpstr>
      <vt:lpstr>PowerPoint-Präsentation</vt:lpstr>
      <vt:lpstr>PowerPoint-Präsentation</vt:lpstr>
      <vt:lpstr>PowerPoint-Präsentation</vt:lpstr>
      <vt:lpstr>Schulform Mittelstufenschule</vt:lpstr>
      <vt:lpstr>Schulform Realschule</vt:lpstr>
      <vt:lpstr>Schulform Gymnasium</vt:lpstr>
      <vt:lpstr>Schulform kooperative Gesamtschule</vt:lpstr>
      <vt:lpstr>Schulform integrierte Gesamtschule</vt:lpstr>
      <vt:lpstr>Wie geht es weiter nach der Sekundarstufe I?</vt:lpstr>
      <vt:lpstr>PowerPoint-Präsentation</vt:lpstr>
      <vt:lpstr>PowerPoint-Präsentation</vt:lpstr>
      <vt:lpstr>Bildungswege in Hessen</vt:lpstr>
      <vt:lpstr>Bildungswege in Hessen</vt:lpstr>
      <vt:lpstr>Die rechtlichen Bestimmungen zum Übergang in die weiterführenden Schulen finden Sie zum Nachlesen:</vt:lpstr>
    </vt:vector>
  </TitlesOfParts>
  <Company>IDS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KNL VDFKLÖHG</dc:title>
  <dc:creator>Dieter Schiffert</dc:creator>
  <cp:lastModifiedBy>Borniger, Mirco (HKM)</cp:lastModifiedBy>
  <cp:revision>438</cp:revision>
  <cp:lastPrinted>2017-11-03T12:15:33Z</cp:lastPrinted>
  <dcterms:created xsi:type="dcterms:W3CDTF">2004-08-18T22:53:42Z</dcterms:created>
  <dcterms:modified xsi:type="dcterms:W3CDTF">2022-09-15T08:40:52Z</dcterms:modified>
</cp:coreProperties>
</file>